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86" r:id="rId4"/>
    <p:sldId id="260" r:id="rId5"/>
    <p:sldId id="259" r:id="rId6"/>
    <p:sldId id="287" r:id="rId7"/>
    <p:sldId id="288" r:id="rId8"/>
    <p:sldId id="289" r:id="rId9"/>
    <p:sldId id="290" r:id="rId10"/>
    <p:sldId id="291" r:id="rId11"/>
    <p:sldId id="292" r:id="rId12"/>
    <p:sldId id="29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6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u4fsMH1euyAeW0TuN32SeXmJ1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6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38" name="Google Shape;338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www.a-sapiens.it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www.a-sapiens.it</a:t>
            </a:r>
            <a:endParaRPr/>
          </a:p>
        </p:txBody>
      </p:sp>
      <p:sp>
        <p:nvSpPr>
          <p:cNvPr id="427" name="Google Shape;42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606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439" name="Google Shape;439;p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www.a-sapiens.it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3792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439" name="Google Shape;439;p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www.a-sapiens.it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582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81" name="Google Shape;381;p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www.a-sapiens.it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439" name="Google Shape;439;p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www.a-sapiens.it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068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439" name="Google Shape;439;p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www.a-sapiens.it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www.a-sapiens.it</a:t>
            </a:r>
            <a:endParaRPr/>
          </a:p>
        </p:txBody>
      </p:sp>
      <p:sp>
        <p:nvSpPr>
          <p:cNvPr id="427" name="Google Shape;42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www.a-sapiens.it</a:t>
            </a:r>
            <a:endParaRPr/>
          </a:p>
        </p:txBody>
      </p:sp>
      <p:sp>
        <p:nvSpPr>
          <p:cNvPr id="427" name="Google Shape;42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47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www.a-sapiens.it</a:t>
            </a:r>
            <a:endParaRPr/>
          </a:p>
        </p:txBody>
      </p:sp>
      <p:sp>
        <p:nvSpPr>
          <p:cNvPr id="427" name="Google Shape;42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2752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www.a-sapiens.it</a:t>
            </a:r>
            <a:endParaRPr/>
          </a:p>
        </p:txBody>
      </p:sp>
      <p:sp>
        <p:nvSpPr>
          <p:cNvPr id="427" name="Google Shape;42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046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www.a-sapiens.it</a:t>
            </a:r>
            <a:endParaRPr/>
          </a:p>
        </p:txBody>
      </p:sp>
      <p:sp>
        <p:nvSpPr>
          <p:cNvPr id="427" name="Google Shape;42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2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urse Title">
  <p:cSld name="Course 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1"/>
          <p:cNvSpPr txBox="1">
            <a:spLocks noGrp="1"/>
          </p:cNvSpPr>
          <p:nvPr>
            <p:ph type="title"/>
          </p:nvPr>
        </p:nvSpPr>
        <p:spPr>
          <a:xfrm>
            <a:off x="876695" y="1459637"/>
            <a:ext cx="44001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body" idx="1"/>
          </p:nvPr>
        </p:nvSpPr>
        <p:spPr>
          <a:xfrm>
            <a:off x="876696" y="3110262"/>
            <a:ext cx="4123929" cy="107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istics ">
  <p:cSld name="Statistics 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0"/>
          <p:cNvSpPr txBox="1">
            <a:spLocks noGrp="1"/>
          </p:cNvSpPr>
          <p:nvPr>
            <p:ph type="body" idx="1"/>
          </p:nvPr>
        </p:nvSpPr>
        <p:spPr>
          <a:xfrm>
            <a:off x="1410528" y="4173144"/>
            <a:ext cx="2182530" cy="40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60"/>
          <p:cNvSpPr txBox="1">
            <a:spLocks noGrp="1"/>
          </p:cNvSpPr>
          <p:nvPr>
            <p:ph type="body" idx="2"/>
          </p:nvPr>
        </p:nvSpPr>
        <p:spPr>
          <a:xfrm>
            <a:off x="1409700" y="4586494"/>
            <a:ext cx="2173444" cy="106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60"/>
          <p:cNvSpPr txBox="1">
            <a:spLocks noGrp="1"/>
          </p:cNvSpPr>
          <p:nvPr>
            <p:ph type="body" idx="3"/>
          </p:nvPr>
        </p:nvSpPr>
        <p:spPr>
          <a:xfrm>
            <a:off x="3763974" y="4173144"/>
            <a:ext cx="2168901" cy="39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60"/>
          <p:cNvSpPr txBox="1">
            <a:spLocks noGrp="1"/>
          </p:cNvSpPr>
          <p:nvPr>
            <p:ph type="body" idx="4"/>
          </p:nvPr>
        </p:nvSpPr>
        <p:spPr>
          <a:xfrm>
            <a:off x="3764389" y="4587652"/>
            <a:ext cx="2173444" cy="106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60"/>
          <p:cNvSpPr txBox="1">
            <a:spLocks noGrp="1"/>
          </p:cNvSpPr>
          <p:nvPr>
            <p:ph type="body" idx="5"/>
          </p:nvPr>
        </p:nvSpPr>
        <p:spPr>
          <a:xfrm>
            <a:off x="6113729" y="4173145"/>
            <a:ext cx="2173444" cy="40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60"/>
          <p:cNvSpPr txBox="1">
            <a:spLocks noGrp="1"/>
          </p:cNvSpPr>
          <p:nvPr>
            <p:ph type="body" idx="6"/>
          </p:nvPr>
        </p:nvSpPr>
        <p:spPr>
          <a:xfrm>
            <a:off x="6113729" y="4595089"/>
            <a:ext cx="2173444" cy="106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60"/>
          <p:cNvSpPr txBox="1">
            <a:spLocks noGrp="1"/>
          </p:cNvSpPr>
          <p:nvPr>
            <p:ph type="body" idx="7"/>
          </p:nvPr>
        </p:nvSpPr>
        <p:spPr>
          <a:xfrm>
            <a:off x="8458504" y="4173145"/>
            <a:ext cx="2173444" cy="40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60"/>
          <p:cNvSpPr txBox="1">
            <a:spLocks noGrp="1"/>
          </p:cNvSpPr>
          <p:nvPr>
            <p:ph type="body" idx="8"/>
          </p:nvPr>
        </p:nvSpPr>
        <p:spPr>
          <a:xfrm>
            <a:off x="8458504" y="4595089"/>
            <a:ext cx="2173444" cy="106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60"/>
          <p:cNvSpPr txBox="1">
            <a:spLocks noGrp="1"/>
          </p:cNvSpPr>
          <p:nvPr>
            <p:ph type="body" idx="9"/>
          </p:nvPr>
        </p:nvSpPr>
        <p:spPr>
          <a:xfrm>
            <a:off x="1798622" y="1751656"/>
            <a:ext cx="842575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title"/>
          </p:nvPr>
        </p:nvSpPr>
        <p:spPr>
          <a:xfrm>
            <a:off x="1010905" y="959186"/>
            <a:ext cx="10213015" cy="4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nnel">
  <p:cSld name="Funnel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1"/>
          <p:cNvSpPr txBox="1">
            <a:spLocks noGrp="1"/>
          </p:cNvSpPr>
          <p:nvPr>
            <p:ph type="title"/>
          </p:nvPr>
        </p:nvSpPr>
        <p:spPr>
          <a:xfrm>
            <a:off x="2268269" y="768242"/>
            <a:ext cx="7670800" cy="4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1"/>
          <p:cNvSpPr txBox="1">
            <a:spLocks noGrp="1"/>
          </p:cNvSpPr>
          <p:nvPr>
            <p:ph type="body" idx="1"/>
          </p:nvPr>
        </p:nvSpPr>
        <p:spPr>
          <a:xfrm>
            <a:off x="2261099" y="1518715"/>
            <a:ext cx="7670800" cy="75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61"/>
          <p:cNvSpPr txBox="1">
            <a:spLocks noGrp="1"/>
          </p:cNvSpPr>
          <p:nvPr>
            <p:ph type="body" idx="2"/>
          </p:nvPr>
        </p:nvSpPr>
        <p:spPr>
          <a:xfrm>
            <a:off x="6987696" y="2775989"/>
            <a:ext cx="342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61"/>
          <p:cNvSpPr txBox="1">
            <a:spLocks noGrp="1"/>
          </p:cNvSpPr>
          <p:nvPr>
            <p:ph type="body" idx="3"/>
          </p:nvPr>
        </p:nvSpPr>
        <p:spPr>
          <a:xfrm>
            <a:off x="6987694" y="3440254"/>
            <a:ext cx="342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61"/>
          <p:cNvSpPr txBox="1">
            <a:spLocks noGrp="1"/>
          </p:cNvSpPr>
          <p:nvPr>
            <p:ph type="body" idx="4"/>
          </p:nvPr>
        </p:nvSpPr>
        <p:spPr>
          <a:xfrm>
            <a:off x="6987694" y="4104519"/>
            <a:ext cx="342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61"/>
          <p:cNvSpPr txBox="1">
            <a:spLocks noGrp="1"/>
          </p:cNvSpPr>
          <p:nvPr>
            <p:ph type="body" idx="5"/>
          </p:nvPr>
        </p:nvSpPr>
        <p:spPr>
          <a:xfrm>
            <a:off x="6987694" y="4771559"/>
            <a:ext cx="342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body" idx="6"/>
          </p:nvPr>
        </p:nvSpPr>
        <p:spPr>
          <a:xfrm>
            <a:off x="6987694" y="5438599"/>
            <a:ext cx="342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">
  <p:cSld name="Table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2"/>
          <p:cNvSpPr txBox="1">
            <a:spLocks noGrp="1"/>
          </p:cNvSpPr>
          <p:nvPr>
            <p:ph type="title"/>
          </p:nvPr>
        </p:nvSpPr>
        <p:spPr>
          <a:xfrm>
            <a:off x="1004587" y="953978"/>
            <a:ext cx="10213015" cy="4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62"/>
          <p:cNvSpPr txBox="1">
            <a:spLocks noGrp="1"/>
          </p:cNvSpPr>
          <p:nvPr>
            <p:ph type="body" idx="1"/>
          </p:nvPr>
        </p:nvSpPr>
        <p:spPr>
          <a:xfrm>
            <a:off x="1870553" y="1792131"/>
            <a:ext cx="851769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ind Map 2">
  <p:cSld name="Mind Map 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3"/>
          <p:cNvSpPr txBox="1">
            <a:spLocks noGrp="1"/>
          </p:cNvSpPr>
          <p:nvPr>
            <p:ph type="title"/>
          </p:nvPr>
        </p:nvSpPr>
        <p:spPr>
          <a:xfrm>
            <a:off x="1447800" y="1112945"/>
            <a:ext cx="9245600" cy="4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63"/>
          <p:cNvSpPr txBox="1">
            <a:spLocks noGrp="1"/>
          </p:cNvSpPr>
          <p:nvPr>
            <p:ph type="body" idx="1"/>
          </p:nvPr>
        </p:nvSpPr>
        <p:spPr>
          <a:xfrm>
            <a:off x="1172309" y="2188724"/>
            <a:ext cx="3055307" cy="38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 cap="none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63"/>
          <p:cNvSpPr txBox="1">
            <a:spLocks noGrp="1"/>
          </p:cNvSpPr>
          <p:nvPr>
            <p:ph type="body" idx="2"/>
          </p:nvPr>
        </p:nvSpPr>
        <p:spPr>
          <a:xfrm>
            <a:off x="1172308" y="2586303"/>
            <a:ext cx="3055307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63"/>
          <p:cNvSpPr txBox="1">
            <a:spLocks noGrp="1"/>
          </p:cNvSpPr>
          <p:nvPr>
            <p:ph type="body" idx="3"/>
          </p:nvPr>
        </p:nvSpPr>
        <p:spPr>
          <a:xfrm>
            <a:off x="1172309" y="4536730"/>
            <a:ext cx="3055307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 cap="none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63"/>
          <p:cNvSpPr txBox="1">
            <a:spLocks noGrp="1"/>
          </p:cNvSpPr>
          <p:nvPr>
            <p:ph type="body" idx="4"/>
          </p:nvPr>
        </p:nvSpPr>
        <p:spPr>
          <a:xfrm>
            <a:off x="1169735" y="4935577"/>
            <a:ext cx="3055307" cy="102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63"/>
          <p:cNvSpPr txBox="1">
            <a:spLocks noGrp="1"/>
          </p:cNvSpPr>
          <p:nvPr>
            <p:ph type="body" idx="5"/>
          </p:nvPr>
        </p:nvSpPr>
        <p:spPr>
          <a:xfrm>
            <a:off x="7960552" y="2188722"/>
            <a:ext cx="3055307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 cap="none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63"/>
          <p:cNvSpPr txBox="1">
            <a:spLocks noGrp="1"/>
          </p:cNvSpPr>
          <p:nvPr>
            <p:ph type="body" idx="6"/>
          </p:nvPr>
        </p:nvSpPr>
        <p:spPr>
          <a:xfrm>
            <a:off x="7960552" y="2588869"/>
            <a:ext cx="3055307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63"/>
          <p:cNvSpPr txBox="1">
            <a:spLocks noGrp="1"/>
          </p:cNvSpPr>
          <p:nvPr>
            <p:ph type="body" idx="7"/>
          </p:nvPr>
        </p:nvSpPr>
        <p:spPr>
          <a:xfrm>
            <a:off x="7960551" y="4536730"/>
            <a:ext cx="3055308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 cap="none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63"/>
          <p:cNvSpPr txBox="1">
            <a:spLocks noGrp="1"/>
          </p:cNvSpPr>
          <p:nvPr>
            <p:ph type="body" idx="8"/>
          </p:nvPr>
        </p:nvSpPr>
        <p:spPr>
          <a:xfrm>
            <a:off x="7957419" y="4937252"/>
            <a:ext cx="3055307" cy="102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mmary ">
  <p:cSld name="Summary 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4"/>
          <p:cNvSpPr txBox="1">
            <a:spLocks noGrp="1"/>
          </p:cNvSpPr>
          <p:nvPr>
            <p:ph type="body" idx="1"/>
          </p:nvPr>
        </p:nvSpPr>
        <p:spPr>
          <a:xfrm>
            <a:off x="1978443" y="2535738"/>
            <a:ext cx="3629222" cy="60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64"/>
          <p:cNvSpPr txBox="1">
            <a:spLocks noGrp="1"/>
          </p:cNvSpPr>
          <p:nvPr>
            <p:ph type="title"/>
          </p:nvPr>
        </p:nvSpPr>
        <p:spPr>
          <a:xfrm>
            <a:off x="1375773" y="1322171"/>
            <a:ext cx="7731083" cy="46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64"/>
          <p:cNvSpPr txBox="1">
            <a:spLocks noGrp="1"/>
          </p:cNvSpPr>
          <p:nvPr>
            <p:ph type="body" idx="2"/>
          </p:nvPr>
        </p:nvSpPr>
        <p:spPr>
          <a:xfrm>
            <a:off x="1978443" y="3518896"/>
            <a:ext cx="3629222" cy="60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64"/>
          <p:cNvSpPr txBox="1">
            <a:spLocks noGrp="1"/>
          </p:cNvSpPr>
          <p:nvPr>
            <p:ph type="body" idx="3"/>
          </p:nvPr>
        </p:nvSpPr>
        <p:spPr>
          <a:xfrm>
            <a:off x="1982519" y="4502056"/>
            <a:ext cx="3629222" cy="60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64"/>
          <p:cNvSpPr txBox="1">
            <a:spLocks noGrp="1"/>
          </p:cNvSpPr>
          <p:nvPr>
            <p:ph type="body" idx="4"/>
          </p:nvPr>
        </p:nvSpPr>
        <p:spPr>
          <a:xfrm>
            <a:off x="6625128" y="2535738"/>
            <a:ext cx="3629222" cy="60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64"/>
          <p:cNvSpPr txBox="1">
            <a:spLocks noGrp="1"/>
          </p:cNvSpPr>
          <p:nvPr>
            <p:ph type="body" idx="5"/>
          </p:nvPr>
        </p:nvSpPr>
        <p:spPr>
          <a:xfrm>
            <a:off x="6629204" y="3518896"/>
            <a:ext cx="3629222" cy="60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64"/>
          <p:cNvSpPr txBox="1">
            <a:spLocks noGrp="1"/>
          </p:cNvSpPr>
          <p:nvPr>
            <p:ph type="body" idx="6"/>
          </p:nvPr>
        </p:nvSpPr>
        <p:spPr>
          <a:xfrm>
            <a:off x="6629204" y="4501488"/>
            <a:ext cx="3629222" cy="60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Menu 2">
  <p:cSld name="Main Menu 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>
            <a:spLocks noGrp="1"/>
          </p:cNvSpPr>
          <p:nvPr>
            <p:ph type="body" idx="1"/>
          </p:nvPr>
        </p:nvSpPr>
        <p:spPr>
          <a:xfrm>
            <a:off x="2173984" y="2417075"/>
            <a:ext cx="648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2"/>
          </p:nvPr>
        </p:nvSpPr>
        <p:spPr>
          <a:xfrm>
            <a:off x="6178045" y="2445003"/>
            <a:ext cx="648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3"/>
          </p:nvPr>
        </p:nvSpPr>
        <p:spPr>
          <a:xfrm>
            <a:off x="2174184" y="3528698"/>
            <a:ext cx="648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4"/>
          </p:nvPr>
        </p:nvSpPr>
        <p:spPr>
          <a:xfrm>
            <a:off x="6178046" y="3552353"/>
            <a:ext cx="648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5"/>
          </p:nvPr>
        </p:nvSpPr>
        <p:spPr>
          <a:xfrm>
            <a:off x="2173984" y="4645140"/>
            <a:ext cx="648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6"/>
          </p:nvPr>
        </p:nvSpPr>
        <p:spPr>
          <a:xfrm>
            <a:off x="6178045" y="4663543"/>
            <a:ext cx="648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7"/>
          </p:nvPr>
        </p:nvSpPr>
        <p:spPr>
          <a:xfrm>
            <a:off x="2818170" y="2401294"/>
            <a:ext cx="3192105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 cap="none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8"/>
          </p:nvPr>
        </p:nvSpPr>
        <p:spPr>
          <a:xfrm>
            <a:off x="2822209" y="3514051"/>
            <a:ext cx="3192105" cy="28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 cap="none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9"/>
          </p:nvPr>
        </p:nvSpPr>
        <p:spPr>
          <a:xfrm>
            <a:off x="2818489" y="4627051"/>
            <a:ext cx="3192105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 cap="none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13"/>
          </p:nvPr>
        </p:nvSpPr>
        <p:spPr>
          <a:xfrm>
            <a:off x="2818170" y="2703111"/>
            <a:ext cx="3019764" cy="4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14"/>
          </p:nvPr>
        </p:nvSpPr>
        <p:spPr>
          <a:xfrm>
            <a:off x="2820830" y="3817687"/>
            <a:ext cx="3019764" cy="4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5"/>
          </p:nvPr>
        </p:nvSpPr>
        <p:spPr>
          <a:xfrm>
            <a:off x="2818489" y="4928868"/>
            <a:ext cx="3019764" cy="4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title"/>
          </p:nvPr>
        </p:nvSpPr>
        <p:spPr>
          <a:xfrm>
            <a:off x="2374309" y="1353506"/>
            <a:ext cx="7536310" cy="42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16"/>
          </p:nvPr>
        </p:nvSpPr>
        <p:spPr>
          <a:xfrm>
            <a:off x="6822424" y="2407118"/>
            <a:ext cx="3262983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 cap="none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17"/>
          </p:nvPr>
        </p:nvSpPr>
        <p:spPr>
          <a:xfrm>
            <a:off x="6815217" y="3517393"/>
            <a:ext cx="3262983" cy="28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 cap="none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8"/>
          </p:nvPr>
        </p:nvSpPr>
        <p:spPr>
          <a:xfrm>
            <a:off x="6822425" y="4627051"/>
            <a:ext cx="3262983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 cap="none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19"/>
          </p:nvPr>
        </p:nvSpPr>
        <p:spPr>
          <a:xfrm>
            <a:off x="6823803" y="2707308"/>
            <a:ext cx="3086816" cy="4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20"/>
          </p:nvPr>
        </p:nvSpPr>
        <p:spPr>
          <a:xfrm>
            <a:off x="6813839" y="3821031"/>
            <a:ext cx="3086816" cy="4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21"/>
          </p:nvPr>
        </p:nvSpPr>
        <p:spPr>
          <a:xfrm>
            <a:off x="6822424" y="4928868"/>
            <a:ext cx="3086816" cy="4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0/50 Picture Right 1">
  <p:cSld name="50/50 Picture Right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body" idx="1"/>
          </p:nvPr>
        </p:nvSpPr>
        <p:spPr>
          <a:xfrm>
            <a:off x="1174751" y="2544492"/>
            <a:ext cx="4318001" cy="303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title"/>
          </p:nvPr>
        </p:nvSpPr>
        <p:spPr>
          <a:xfrm>
            <a:off x="1174750" y="876628"/>
            <a:ext cx="4318001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>
            <a:spLocks noGrp="1"/>
          </p:cNvSpPr>
          <p:nvPr>
            <p:ph type="pic" idx="2"/>
          </p:nvPr>
        </p:nvSpPr>
        <p:spPr>
          <a:xfrm>
            <a:off x="6591299" y="0"/>
            <a:ext cx="5600701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ree Columns">
  <p:cSld name="Three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body" idx="1"/>
          </p:nvPr>
        </p:nvSpPr>
        <p:spPr>
          <a:xfrm>
            <a:off x="1124262" y="3180352"/>
            <a:ext cx="3193200" cy="2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2"/>
          </p:nvPr>
        </p:nvSpPr>
        <p:spPr>
          <a:xfrm>
            <a:off x="4522410" y="2033446"/>
            <a:ext cx="319284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3"/>
          </p:nvPr>
        </p:nvSpPr>
        <p:spPr>
          <a:xfrm>
            <a:off x="7924800" y="2033446"/>
            <a:ext cx="319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4"/>
          </p:nvPr>
        </p:nvSpPr>
        <p:spPr>
          <a:xfrm>
            <a:off x="1124260" y="2033448"/>
            <a:ext cx="3193200" cy="107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1124263" y="1058055"/>
            <a:ext cx="9959427" cy="47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>
  <p:cSld name="Vuota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ly Title">
  <p:cSld name="Only Title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6"/>
          <p:cNvSpPr txBox="1">
            <a:spLocks noGrp="1"/>
          </p:cNvSpPr>
          <p:nvPr>
            <p:ph type="title"/>
          </p:nvPr>
        </p:nvSpPr>
        <p:spPr>
          <a:xfrm>
            <a:off x="1270000" y="1104912"/>
            <a:ext cx="9677400" cy="40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lumns">
  <p:cSld name="Two Columns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7"/>
          <p:cNvSpPr txBox="1">
            <a:spLocks noGrp="1"/>
          </p:cNvSpPr>
          <p:nvPr>
            <p:ph type="body" idx="1"/>
          </p:nvPr>
        </p:nvSpPr>
        <p:spPr>
          <a:xfrm>
            <a:off x="1619249" y="3098781"/>
            <a:ext cx="4200525" cy="2847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57"/>
          <p:cNvSpPr txBox="1">
            <a:spLocks noGrp="1"/>
          </p:cNvSpPr>
          <p:nvPr>
            <p:ph type="body" idx="2"/>
          </p:nvPr>
        </p:nvSpPr>
        <p:spPr>
          <a:xfrm>
            <a:off x="6407464" y="2060100"/>
            <a:ext cx="4203386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57"/>
          <p:cNvSpPr txBox="1">
            <a:spLocks noGrp="1"/>
          </p:cNvSpPr>
          <p:nvPr>
            <p:ph type="body" idx="3"/>
          </p:nvPr>
        </p:nvSpPr>
        <p:spPr>
          <a:xfrm>
            <a:off x="1619249" y="2060101"/>
            <a:ext cx="4200526" cy="102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57"/>
          <p:cNvSpPr txBox="1">
            <a:spLocks noGrp="1"/>
          </p:cNvSpPr>
          <p:nvPr>
            <p:ph type="title"/>
          </p:nvPr>
        </p:nvSpPr>
        <p:spPr>
          <a:xfrm>
            <a:off x="1619249" y="1058055"/>
            <a:ext cx="8991601" cy="47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0/50 Picture Right 2">
  <p:cSld name="50/50 Picture Right 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8"/>
          <p:cNvSpPr txBox="1">
            <a:spLocks noGrp="1"/>
          </p:cNvSpPr>
          <p:nvPr>
            <p:ph type="body" idx="1"/>
          </p:nvPr>
        </p:nvSpPr>
        <p:spPr>
          <a:xfrm>
            <a:off x="1149351" y="2390861"/>
            <a:ext cx="4453851" cy="76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58"/>
          <p:cNvSpPr txBox="1">
            <a:spLocks noGrp="1"/>
          </p:cNvSpPr>
          <p:nvPr>
            <p:ph type="title"/>
          </p:nvPr>
        </p:nvSpPr>
        <p:spPr>
          <a:xfrm>
            <a:off x="1149318" y="740154"/>
            <a:ext cx="4460011" cy="124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8"/>
          <p:cNvSpPr>
            <a:spLocks noGrp="1"/>
          </p:cNvSpPr>
          <p:nvPr>
            <p:ph type="pic" idx="2"/>
          </p:nvPr>
        </p:nvSpPr>
        <p:spPr>
          <a:xfrm>
            <a:off x="6591299" y="0"/>
            <a:ext cx="560070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7" name="Google Shape;277;p58"/>
          <p:cNvSpPr txBox="1">
            <a:spLocks noGrp="1"/>
          </p:cNvSpPr>
          <p:nvPr>
            <p:ph type="body" idx="3"/>
          </p:nvPr>
        </p:nvSpPr>
        <p:spPr>
          <a:xfrm>
            <a:off x="1144989" y="3630124"/>
            <a:ext cx="4460012" cy="58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58"/>
          <p:cNvSpPr txBox="1">
            <a:spLocks noGrp="1"/>
          </p:cNvSpPr>
          <p:nvPr>
            <p:ph type="body" idx="4"/>
          </p:nvPr>
        </p:nvSpPr>
        <p:spPr>
          <a:xfrm>
            <a:off x="1149317" y="4563363"/>
            <a:ext cx="4460012" cy="58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body" idx="5"/>
          </p:nvPr>
        </p:nvSpPr>
        <p:spPr>
          <a:xfrm>
            <a:off x="1149317" y="5496602"/>
            <a:ext cx="4460012" cy="58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body" idx="6"/>
          </p:nvPr>
        </p:nvSpPr>
        <p:spPr>
          <a:xfrm>
            <a:off x="1149317" y="3386159"/>
            <a:ext cx="4453884" cy="20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300"/>
              <a:buNone/>
              <a:defRPr sz="1300" b="1" i="0">
                <a:solidFill>
                  <a:srgbClr val="3E3E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58"/>
          <p:cNvSpPr txBox="1">
            <a:spLocks noGrp="1"/>
          </p:cNvSpPr>
          <p:nvPr>
            <p:ph type="body" idx="7"/>
          </p:nvPr>
        </p:nvSpPr>
        <p:spPr>
          <a:xfrm>
            <a:off x="1149318" y="4315890"/>
            <a:ext cx="4453883" cy="21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300"/>
              <a:buNone/>
              <a:defRPr sz="1300" b="1" i="0">
                <a:solidFill>
                  <a:srgbClr val="3E3E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58"/>
          <p:cNvSpPr txBox="1">
            <a:spLocks noGrp="1"/>
          </p:cNvSpPr>
          <p:nvPr>
            <p:ph type="body" idx="8"/>
          </p:nvPr>
        </p:nvSpPr>
        <p:spPr>
          <a:xfrm>
            <a:off x="1149318" y="5252646"/>
            <a:ext cx="4453883" cy="20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1300"/>
              <a:buNone/>
              <a:defRPr sz="1300" b="1" i="0">
                <a:solidFill>
                  <a:srgbClr val="3E3E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ocess 2">
  <p:cSld name="Process 2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9"/>
          <p:cNvSpPr txBox="1">
            <a:spLocks noGrp="1"/>
          </p:cNvSpPr>
          <p:nvPr>
            <p:ph type="title"/>
          </p:nvPr>
        </p:nvSpPr>
        <p:spPr>
          <a:xfrm>
            <a:off x="2268269" y="1089841"/>
            <a:ext cx="7670800" cy="4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9"/>
          <p:cNvSpPr txBox="1">
            <a:spLocks noGrp="1"/>
          </p:cNvSpPr>
          <p:nvPr>
            <p:ph type="body" idx="1"/>
          </p:nvPr>
        </p:nvSpPr>
        <p:spPr>
          <a:xfrm>
            <a:off x="1178976" y="3921985"/>
            <a:ext cx="2371873" cy="32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59"/>
          <p:cNvSpPr txBox="1">
            <a:spLocks noGrp="1"/>
          </p:cNvSpPr>
          <p:nvPr>
            <p:ph type="body" idx="2"/>
          </p:nvPr>
        </p:nvSpPr>
        <p:spPr>
          <a:xfrm>
            <a:off x="1178976" y="4270673"/>
            <a:ext cx="2371873" cy="115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59"/>
          <p:cNvSpPr txBox="1">
            <a:spLocks noGrp="1"/>
          </p:cNvSpPr>
          <p:nvPr>
            <p:ph type="body" idx="3"/>
          </p:nvPr>
        </p:nvSpPr>
        <p:spPr>
          <a:xfrm>
            <a:off x="3664315" y="3921985"/>
            <a:ext cx="2371873" cy="32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59"/>
          <p:cNvSpPr txBox="1">
            <a:spLocks noGrp="1"/>
          </p:cNvSpPr>
          <p:nvPr>
            <p:ph type="body" idx="4"/>
          </p:nvPr>
        </p:nvSpPr>
        <p:spPr>
          <a:xfrm>
            <a:off x="3664315" y="4270673"/>
            <a:ext cx="2371873" cy="115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59"/>
          <p:cNvSpPr txBox="1">
            <a:spLocks noGrp="1"/>
          </p:cNvSpPr>
          <p:nvPr>
            <p:ph type="body" idx="5"/>
          </p:nvPr>
        </p:nvSpPr>
        <p:spPr>
          <a:xfrm>
            <a:off x="6149654" y="3921985"/>
            <a:ext cx="2371873" cy="32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59"/>
          <p:cNvSpPr txBox="1">
            <a:spLocks noGrp="1"/>
          </p:cNvSpPr>
          <p:nvPr>
            <p:ph type="body" idx="6"/>
          </p:nvPr>
        </p:nvSpPr>
        <p:spPr>
          <a:xfrm>
            <a:off x="6149654" y="4270673"/>
            <a:ext cx="2371873" cy="115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59"/>
          <p:cNvSpPr txBox="1">
            <a:spLocks noGrp="1"/>
          </p:cNvSpPr>
          <p:nvPr>
            <p:ph type="body" idx="7"/>
          </p:nvPr>
        </p:nvSpPr>
        <p:spPr>
          <a:xfrm>
            <a:off x="8625467" y="3921985"/>
            <a:ext cx="2371873" cy="32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59"/>
          <p:cNvSpPr txBox="1">
            <a:spLocks noGrp="1"/>
          </p:cNvSpPr>
          <p:nvPr>
            <p:ph type="body" idx="8"/>
          </p:nvPr>
        </p:nvSpPr>
        <p:spPr>
          <a:xfrm>
            <a:off x="8625467" y="4270673"/>
            <a:ext cx="2371873" cy="115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9"/>
          <p:cNvSpPr txBox="1">
            <a:spLocks noGrp="1"/>
          </p:cNvSpPr>
          <p:nvPr>
            <p:ph type="body" idx="9"/>
          </p:nvPr>
        </p:nvSpPr>
        <p:spPr>
          <a:xfrm>
            <a:off x="2268270" y="1849116"/>
            <a:ext cx="7670799" cy="7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2" name="Google Shape;12;p3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38201" y="5738969"/>
            <a:ext cx="1018591" cy="43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217020" y="5608574"/>
            <a:ext cx="1136780" cy="5683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"/>
          <p:cNvSpPr/>
          <p:nvPr/>
        </p:nvSpPr>
        <p:spPr>
          <a:xfrm>
            <a:off x="0" y="1593943"/>
            <a:ext cx="5734050" cy="3670114"/>
          </a:xfrm>
          <a:prstGeom prst="rect">
            <a:avLst/>
          </a:prstGeom>
          <a:solidFill>
            <a:schemeClr val="lt1">
              <a:alpha val="8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1"/>
          <p:cNvSpPr txBox="1">
            <a:spLocks noGrp="1"/>
          </p:cNvSpPr>
          <p:nvPr>
            <p:ph type="title"/>
          </p:nvPr>
        </p:nvSpPr>
        <p:spPr>
          <a:xfrm>
            <a:off x="-364938" y="2801962"/>
            <a:ext cx="5993291" cy="125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it-IT" sz="4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Revit BIM </a:t>
            </a:r>
            <a:r>
              <a:rPr lang="it-IT" sz="40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Structure</a:t>
            </a:r>
            <a:endParaRPr lang="it-IT" sz="4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3" name="Google Shape;343;p1"/>
          <p:cNvSpPr txBox="1">
            <a:spLocks noGrp="1"/>
          </p:cNvSpPr>
          <p:nvPr>
            <p:ph type="body" idx="1"/>
          </p:nvPr>
        </p:nvSpPr>
        <p:spPr>
          <a:xfrm>
            <a:off x="102709" y="3588834"/>
            <a:ext cx="5993291" cy="107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1800" b="1" dirty="0">
                <a:solidFill>
                  <a:srgbClr val="111111"/>
                </a:solidFill>
                <a:effectLst/>
                <a:latin typeface=".SFUI-Semibold"/>
                <a:ea typeface="Calibri" panose="020F0502020204030204" pitchFamily="34" charset="0"/>
                <a:cs typeface="Calibri" panose="020F0502020204030204" pitchFamily="34" charset="0"/>
              </a:rPr>
              <a:t>LEZ. 1 - INTRODUZIONE E BASI DI REVIT STRUCTURE</a:t>
            </a:r>
            <a:endParaRPr lang="it-IT" sz="2400" dirty="0"/>
          </a:p>
        </p:txBody>
      </p:sp>
      <p:pic>
        <p:nvPicPr>
          <p:cNvPr id="344" name="Google Shape;34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338" y="2098034"/>
            <a:ext cx="184785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Immagine che contiene design, arredo, arte&#10;&#10;Descrizione generata automaticamente con attendibilità media">
            <a:extLst>
              <a:ext uri="{FF2B5EF4-FFF2-40B4-BE49-F238E27FC236}">
                <a16:creationId xmlns:a16="http://schemas.microsoft.com/office/drawing/2014/main" id="{E377BDAD-4179-C057-2509-798DB3B04D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45" t="7573" r="26269" b="13197"/>
          <a:stretch/>
        </p:blipFill>
        <p:spPr>
          <a:xfrm>
            <a:off x="6457952" y="1593943"/>
            <a:ext cx="5266401" cy="36701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357" r="21357"/>
          <a:stretch/>
        </p:blipFill>
        <p:spPr>
          <a:xfrm>
            <a:off x="6299001" y="0"/>
            <a:ext cx="5893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"/>
          <p:cNvSpPr txBox="1">
            <a:spLocks noGrp="1"/>
          </p:cNvSpPr>
          <p:nvPr>
            <p:ph type="title"/>
          </p:nvPr>
        </p:nvSpPr>
        <p:spPr>
          <a:xfrm>
            <a:off x="200657" y="184914"/>
            <a:ext cx="5893000" cy="186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it-IT" dirty="0">
                <a:sym typeface="Arial"/>
              </a:rPr>
              <a:t>Introduzione agli oggetti di base in Revit </a:t>
            </a:r>
            <a:r>
              <a:rPr lang="it-IT" dirty="0" err="1">
                <a:sym typeface="Arial"/>
              </a:rPr>
              <a:t>Structure</a:t>
            </a:r>
            <a:br>
              <a:rPr lang="it-IT" dirty="0">
                <a:sym typeface="Arial"/>
              </a:rPr>
            </a:br>
            <a:br>
              <a:rPr lang="it-IT" sz="1200" b="1" dirty="0"/>
            </a:br>
            <a:r>
              <a:rPr lang="it-IT" sz="1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Muri strutturali.</a:t>
            </a:r>
            <a:br>
              <a:rPr lang="it-IT" sz="1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it-IT" sz="1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Pilastri strutturali.</a:t>
            </a:r>
            <a:br>
              <a:rPr lang="it-IT" sz="1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it-IT" sz="1200" b="1" dirty="0"/>
              <a:t>	</a:t>
            </a:r>
          </a:p>
        </p:txBody>
      </p:sp>
      <p:sp>
        <p:nvSpPr>
          <p:cNvPr id="432" name="Google Shape;432;p4"/>
          <p:cNvSpPr/>
          <p:nvPr/>
        </p:nvSpPr>
        <p:spPr>
          <a:xfrm rot="10800000" flipH="1">
            <a:off x="1058456" y="1177243"/>
            <a:ext cx="432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3" name="Google Shape;4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834" y="6437846"/>
            <a:ext cx="894832" cy="235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32;p4">
            <a:extLst>
              <a:ext uri="{FF2B5EF4-FFF2-40B4-BE49-F238E27FC236}">
                <a16:creationId xmlns:a16="http://schemas.microsoft.com/office/drawing/2014/main" id="{9EEE770F-F57F-E93C-FFC1-F0C985E1D7CD}"/>
              </a:ext>
            </a:extLst>
          </p:cNvPr>
          <p:cNvSpPr/>
          <p:nvPr/>
        </p:nvSpPr>
        <p:spPr>
          <a:xfrm rot="10800000" flipH="1">
            <a:off x="1058455" y="2517904"/>
            <a:ext cx="432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432;p4">
            <a:extLst>
              <a:ext uri="{FF2B5EF4-FFF2-40B4-BE49-F238E27FC236}">
                <a16:creationId xmlns:a16="http://schemas.microsoft.com/office/drawing/2014/main" id="{7E7E8FB2-B887-CE0E-2617-5476CF5D3D17}"/>
              </a:ext>
            </a:extLst>
          </p:cNvPr>
          <p:cNvSpPr/>
          <p:nvPr/>
        </p:nvSpPr>
        <p:spPr>
          <a:xfrm rot="10800000" flipH="1">
            <a:off x="1066817" y="4965538"/>
            <a:ext cx="432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6809BA-8447-7D23-7014-A02597901821}"/>
              </a:ext>
            </a:extLst>
          </p:cNvPr>
          <p:cNvSpPr txBox="1"/>
          <p:nvPr/>
        </p:nvSpPr>
        <p:spPr>
          <a:xfrm>
            <a:off x="165489" y="1971421"/>
            <a:ext cx="61335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Vincoli e relazioni tra elementi</a:t>
            </a:r>
          </a:p>
          <a:p>
            <a:br>
              <a:rPr lang="it-IT" sz="1400" b="1" dirty="0"/>
            </a:br>
            <a: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  <a:t>Spiegazione dei vincoli verticali e orizzontali (associati ai livelli e alle griglie</a:t>
            </a:r>
          </a:p>
          <a:p>
            <a:r>
              <a:rPr lang="it-IT" sz="1400" b="1" i="1" dirty="0"/>
              <a:t> </a:t>
            </a:r>
            <a: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Differenza tra “fissi” e “parametrici”.</a:t>
            </a:r>
            <a:r>
              <a:rPr lang="it-IT" sz="1400" b="1" dirty="0"/>
              <a:t>	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365458-9AA4-00BA-DE0E-DA3554002291}"/>
              </a:ext>
            </a:extLst>
          </p:cNvPr>
          <p:cNvSpPr txBox="1"/>
          <p:nvPr/>
        </p:nvSpPr>
        <p:spPr>
          <a:xfrm>
            <a:off x="200657" y="3965264"/>
            <a:ext cx="609834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Comandi fondamentali per la modifica degli oggetti</a:t>
            </a:r>
          </a:p>
          <a:p>
            <a:br>
              <a:rPr lang="it-IT" sz="1400" b="1" dirty="0"/>
            </a:br>
            <a: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Spostamento, copia, allineamento e specchiatura degli elementi.</a:t>
            </a:r>
            <a:b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it-IT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AE6780-DA7D-15C0-FA03-146231D6DC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38" t="40957" r="58231" b="13517"/>
          <a:stretch/>
        </p:blipFill>
        <p:spPr>
          <a:xfrm>
            <a:off x="6945432" y="411084"/>
            <a:ext cx="4600137" cy="312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AFA5AAA-DB03-FD6F-1E5A-5CB1607857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308" t="50000" r="50019" b="10455"/>
          <a:stretch/>
        </p:blipFill>
        <p:spPr>
          <a:xfrm>
            <a:off x="6737858" y="3791279"/>
            <a:ext cx="1788943" cy="2710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321071F-1646-CC06-9174-22919303C0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14" t="9504" r="27921" b="34384"/>
          <a:stretch/>
        </p:blipFill>
        <p:spPr>
          <a:xfrm>
            <a:off x="8650242" y="3751238"/>
            <a:ext cx="3216924" cy="279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253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"/>
          <p:cNvSpPr txBox="1">
            <a:spLocks noGrp="1"/>
          </p:cNvSpPr>
          <p:nvPr>
            <p:ph type="body" idx="4"/>
          </p:nvPr>
        </p:nvSpPr>
        <p:spPr>
          <a:xfrm>
            <a:off x="157810" y="1471586"/>
            <a:ext cx="11444379" cy="277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/>
          <a:p>
            <a:r>
              <a:rPr lang="it-IT" sz="1800" dirty="0">
                <a:solidFill>
                  <a:srgbClr val="000000"/>
                </a:solidFill>
                <a:effectLst/>
                <a:latin typeface=".SF UI"/>
                <a:ea typeface="Calibri" panose="020F0502020204030204" pitchFamily="34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it-IT" sz="1800" b="1" dirty="0"/>
              <a:t>Creare un semplice modello di partenza.</a:t>
            </a:r>
          </a:p>
          <a:p>
            <a:pPr marL="457200" lvl="1" indent="0"/>
            <a:endParaRPr lang="it-IT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b="1" dirty="0"/>
              <a:t>	Inserire muri strutturali vincolati tra Livello 0 e Livello 1.</a:t>
            </a:r>
          </a:p>
          <a:p>
            <a:pPr marL="457200" lvl="1" indent="0"/>
            <a:endParaRPr lang="it-IT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b="1" dirty="0"/>
              <a:t>	Posizionare pilastri strutturali agli incroci delle griglie.</a:t>
            </a:r>
          </a:p>
          <a:p>
            <a:pPr marL="457200" lvl="1" indent="0"/>
            <a:endParaRPr lang="it-IT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b="1" dirty="0"/>
              <a:t>	Inserire muri portanti collegati ai livelli.</a:t>
            </a:r>
          </a:p>
          <a:p>
            <a:pPr marL="457200" lvl="1" indent="0"/>
            <a:endParaRPr lang="it-IT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b="1" dirty="0"/>
              <a:t>	Inserimento di pilastri strutturali.</a:t>
            </a:r>
          </a:p>
          <a:p>
            <a:pPr marL="457200" lvl="1" indent="0"/>
            <a:endParaRPr lang="it-IT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b="1" dirty="0"/>
              <a:t>	Aggiungere pilastri alle intersezioni delle griglie create in precedenza.</a:t>
            </a:r>
          </a:p>
          <a:p>
            <a:pPr marL="457200" lvl="1" indent="0"/>
            <a:endParaRPr lang="it-IT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b="1" dirty="0"/>
              <a:t>	Utilizzare famiglie standard disponibili nel template di Revit.</a:t>
            </a:r>
          </a:p>
          <a:p>
            <a:pPr marL="457200" lvl="1" indent="0"/>
            <a:endParaRPr lang="it-IT" sz="1800" dirty="0">
              <a:solidFill>
                <a:schemeClr val="dk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4" name="Google Shape;444;p5"/>
          <p:cNvSpPr txBox="1"/>
          <p:nvPr/>
        </p:nvSpPr>
        <p:spPr>
          <a:xfrm>
            <a:off x="0" y="303584"/>
            <a:ext cx="12192000" cy="91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75655"/>
              </a:buClr>
              <a:buSzPts val="2800"/>
            </a:pPr>
            <a:r>
              <a:rPr lang="it-IT" sz="2800" b="1" dirty="0"/>
              <a:t>ESERCITAZIONE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5655"/>
              </a:buClr>
              <a:buSzPts val="2800"/>
              <a:buFont typeface="Roboto"/>
              <a:buNone/>
            </a:pPr>
            <a:r>
              <a:rPr lang="en-US" sz="13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AUTODESK REVIT STRUCTURES</a:t>
            </a:r>
            <a:endParaRPr sz="28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5"/>
          <p:cNvSpPr/>
          <p:nvPr/>
        </p:nvSpPr>
        <p:spPr>
          <a:xfrm rot="10800000" flipH="1">
            <a:off x="5880000" y="1154840"/>
            <a:ext cx="432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6" name="Google Shape;4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34" y="6437846"/>
            <a:ext cx="894832" cy="23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2695" y="6329742"/>
            <a:ext cx="973494" cy="418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89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"/>
          <p:cNvSpPr txBox="1"/>
          <p:nvPr/>
        </p:nvSpPr>
        <p:spPr>
          <a:xfrm>
            <a:off x="0" y="303584"/>
            <a:ext cx="12192000" cy="91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75655"/>
              </a:buClr>
              <a:buSzPts val="2800"/>
            </a:pPr>
            <a:r>
              <a:rPr lang="it-IT" sz="2800" b="1" dirty="0"/>
              <a:t>CONCLUSIONE 1 LEZIONE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5655"/>
              </a:buClr>
              <a:buSzPts val="2800"/>
              <a:buFont typeface="Roboto"/>
              <a:buNone/>
            </a:pPr>
            <a:r>
              <a:rPr lang="en-US" sz="13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AUTODESK REVIT STRUCTURES</a:t>
            </a:r>
            <a:endParaRPr sz="28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5"/>
          <p:cNvSpPr/>
          <p:nvPr/>
        </p:nvSpPr>
        <p:spPr>
          <a:xfrm rot="10800000" flipH="1">
            <a:off x="5880000" y="1154840"/>
            <a:ext cx="432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6" name="Google Shape;4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34" y="6437846"/>
            <a:ext cx="894832" cy="23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2695" y="6329742"/>
            <a:ext cx="973494" cy="418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AB317F-5584-DE47-B724-7C478576E3D5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499400" y="2215028"/>
            <a:ext cx="3193200" cy="1075513"/>
          </a:xfrm>
        </p:spPr>
        <p:txBody>
          <a:bodyPr/>
          <a:lstStyle/>
          <a:p>
            <a:pPr lvl="0"/>
            <a:r>
              <a:rPr lang="it-IT" sz="9600" b="1" dirty="0">
                <a:latin typeface="Roboto" panose="02000000000000000000" pitchFamily="2" charset="0"/>
                <a:ea typeface="Roboto" panose="02000000000000000000" pitchFamily="2" charset="0"/>
              </a:rPr>
              <a:t>Q&amp;A</a:t>
            </a:r>
            <a:endParaRPr lang="en-US" sz="9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3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"/>
          <p:cNvSpPr txBox="1">
            <a:spLocks noGrp="1"/>
          </p:cNvSpPr>
          <p:nvPr>
            <p:ph type="body" idx="1"/>
          </p:nvPr>
        </p:nvSpPr>
        <p:spPr>
          <a:xfrm>
            <a:off x="4264352" y="1902697"/>
            <a:ext cx="648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5655"/>
              </a:buClr>
              <a:buSzPts val="2400"/>
              <a:buNone/>
            </a:pPr>
            <a:r>
              <a:rPr lang="en-US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</a:t>
            </a:r>
            <a:endParaRPr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84" name="Google Shape;384;p3"/>
          <p:cNvSpPr txBox="1">
            <a:spLocks noGrp="1"/>
          </p:cNvSpPr>
          <p:nvPr>
            <p:ph type="body" idx="3"/>
          </p:nvPr>
        </p:nvSpPr>
        <p:spPr>
          <a:xfrm>
            <a:off x="4260538" y="2298139"/>
            <a:ext cx="648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5655"/>
              </a:buClr>
              <a:buSzPts val="2400"/>
              <a:buNone/>
            </a:pPr>
            <a:r>
              <a:rPr lang="en-US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02</a:t>
            </a:r>
            <a:endParaRPr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85" name="Google Shape;385;p3"/>
          <p:cNvSpPr txBox="1">
            <a:spLocks noGrp="1"/>
          </p:cNvSpPr>
          <p:nvPr>
            <p:ph type="body" idx="5"/>
          </p:nvPr>
        </p:nvSpPr>
        <p:spPr>
          <a:xfrm>
            <a:off x="4260538" y="2751171"/>
            <a:ext cx="648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5655"/>
              </a:buClr>
              <a:buSzPts val="2400"/>
              <a:buNone/>
            </a:pPr>
            <a:r>
              <a:rPr lang="en-US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03</a:t>
            </a:r>
            <a:endParaRPr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86" name="Google Shape;386;p3"/>
          <p:cNvSpPr txBox="1">
            <a:spLocks noGrp="1"/>
          </p:cNvSpPr>
          <p:nvPr>
            <p:ph type="body" idx="7"/>
          </p:nvPr>
        </p:nvSpPr>
        <p:spPr>
          <a:xfrm>
            <a:off x="4908537" y="1714255"/>
            <a:ext cx="6064157" cy="51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indent="0"/>
            <a:r>
              <a:rPr lang="it-IT" sz="2000" b="1" dirty="0"/>
              <a:t>Introduzione al BIM</a:t>
            </a:r>
          </a:p>
        </p:txBody>
      </p:sp>
      <p:sp>
        <p:nvSpPr>
          <p:cNvPr id="387" name="Google Shape;387;p3"/>
          <p:cNvSpPr txBox="1">
            <a:spLocks noGrp="1"/>
          </p:cNvSpPr>
          <p:nvPr>
            <p:ph type="body" idx="8"/>
          </p:nvPr>
        </p:nvSpPr>
        <p:spPr>
          <a:xfrm>
            <a:off x="4701562" y="2377699"/>
            <a:ext cx="3936001" cy="28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r>
              <a:rPr lang="it-IT" sz="2000" b="1" dirty="0"/>
              <a:t>Panoramica di Revit </a:t>
            </a:r>
            <a:r>
              <a:rPr lang="it-IT" sz="2000" b="1" dirty="0" err="1"/>
              <a:t>Structure</a:t>
            </a:r>
            <a:endParaRPr lang="it-IT" sz="2000" b="1" dirty="0"/>
          </a:p>
        </p:txBody>
      </p:sp>
      <p:sp>
        <p:nvSpPr>
          <p:cNvPr id="388" name="Google Shape;388;p3"/>
          <p:cNvSpPr txBox="1">
            <a:spLocks noGrp="1"/>
          </p:cNvSpPr>
          <p:nvPr>
            <p:ph type="body" idx="9"/>
          </p:nvPr>
        </p:nvSpPr>
        <p:spPr>
          <a:xfrm>
            <a:off x="4908538" y="2852460"/>
            <a:ext cx="5641912" cy="23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indent="0" algn="l"/>
            <a:r>
              <a:rPr lang="it-IT" sz="2000" b="1" dirty="0"/>
              <a:t>Le principali categorie di famiglie in Revit</a:t>
            </a:r>
          </a:p>
        </p:txBody>
      </p:sp>
      <p:sp>
        <p:nvSpPr>
          <p:cNvPr id="392" name="Google Shape;392;p3"/>
          <p:cNvSpPr txBox="1">
            <a:spLocks noGrp="1"/>
          </p:cNvSpPr>
          <p:nvPr>
            <p:ph type="title"/>
          </p:nvPr>
        </p:nvSpPr>
        <p:spPr>
          <a:xfrm>
            <a:off x="0" y="536895"/>
            <a:ext cx="12192000" cy="91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5655"/>
              </a:buClr>
              <a:buSzPts val="2800"/>
              <a:buFont typeface="Roboto"/>
              <a:buNone/>
            </a:pPr>
            <a:r>
              <a:rPr lang="en-US" dirty="0"/>
              <a:t>INDICE</a:t>
            </a:r>
            <a:br>
              <a:rPr lang="en-US" dirty="0"/>
            </a:br>
            <a:r>
              <a:rPr lang="it-IT" sz="13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INTRODUZIONE E BASI DI REVIT STRUCTURE</a:t>
            </a:r>
            <a:br>
              <a:rPr lang="it-IT" sz="13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dirty="0"/>
          </a:p>
        </p:txBody>
      </p:sp>
      <p:sp>
        <p:nvSpPr>
          <p:cNvPr id="393" name="Google Shape;393;p3"/>
          <p:cNvSpPr/>
          <p:nvPr/>
        </p:nvSpPr>
        <p:spPr>
          <a:xfrm rot="10800000" flipH="1">
            <a:off x="5880000" y="1567800"/>
            <a:ext cx="432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3"/>
          <p:cNvSpPr txBox="1"/>
          <p:nvPr/>
        </p:nvSpPr>
        <p:spPr>
          <a:xfrm>
            <a:off x="4260538" y="3166400"/>
            <a:ext cx="648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5655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04</a:t>
            </a:r>
            <a:endParaRPr sz="2400" b="1" i="0" u="none" strike="noStrike" cap="none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</p:txBody>
      </p:sp>
      <p:sp>
        <p:nvSpPr>
          <p:cNvPr id="395" name="Google Shape;395;p3"/>
          <p:cNvSpPr txBox="1"/>
          <p:nvPr/>
        </p:nvSpPr>
        <p:spPr>
          <a:xfrm>
            <a:off x="4908537" y="3292911"/>
            <a:ext cx="6064157" cy="23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r>
              <a:rPr lang="it-IT" sz="2000" b="1" dirty="0"/>
              <a:t>Navigazione nell’interfaccia grafica di Revit</a:t>
            </a:r>
          </a:p>
        </p:txBody>
      </p:sp>
      <p:pic>
        <p:nvPicPr>
          <p:cNvPr id="421" name="Google Shape;4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34" y="6437846"/>
            <a:ext cx="894832" cy="23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2695" y="6329742"/>
            <a:ext cx="973494" cy="41860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394;p3">
            <a:extLst>
              <a:ext uri="{FF2B5EF4-FFF2-40B4-BE49-F238E27FC236}">
                <a16:creationId xmlns:a16="http://schemas.microsoft.com/office/drawing/2014/main" id="{81E364F2-02E0-49E3-A606-AB7B8845DA91}"/>
              </a:ext>
            </a:extLst>
          </p:cNvPr>
          <p:cNvSpPr txBox="1"/>
          <p:nvPr/>
        </p:nvSpPr>
        <p:spPr>
          <a:xfrm>
            <a:off x="4260537" y="3617646"/>
            <a:ext cx="648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5655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05</a:t>
            </a:r>
            <a:endParaRPr sz="2400" b="1" i="0" u="none" strike="noStrike" cap="none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</p:txBody>
      </p:sp>
      <p:sp>
        <p:nvSpPr>
          <p:cNvPr id="51" name="Google Shape;395;p3">
            <a:extLst>
              <a:ext uri="{FF2B5EF4-FFF2-40B4-BE49-F238E27FC236}">
                <a16:creationId xmlns:a16="http://schemas.microsoft.com/office/drawing/2014/main" id="{12C3361F-43D7-497A-AEED-3D8DE9BBDD16}"/>
              </a:ext>
            </a:extLst>
          </p:cNvPr>
          <p:cNvSpPr txBox="1"/>
          <p:nvPr/>
        </p:nvSpPr>
        <p:spPr>
          <a:xfrm>
            <a:off x="4908537" y="3725448"/>
            <a:ext cx="4741899" cy="23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lvl="0"/>
            <a:r>
              <a:rPr lang="it-IT" sz="2000" b="1" dirty="0"/>
              <a:t>Creazione di un nuovo progetto</a:t>
            </a:r>
            <a:endParaRPr lang="en-US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Google Shape;383;p3">
            <a:extLst>
              <a:ext uri="{FF2B5EF4-FFF2-40B4-BE49-F238E27FC236}">
                <a16:creationId xmlns:a16="http://schemas.microsoft.com/office/drawing/2014/main" id="{656F2B88-582D-FEBB-290D-8F9D7B21230E}"/>
              </a:ext>
            </a:extLst>
          </p:cNvPr>
          <p:cNvSpPr txBox="1">
            <a:spLocks/>
          </p:cNvSpPr>
          <p:nvPr/>
        </p:nvSpPr>
        <p:spPr>
          <a:xfrm>
            <a:off x="4264352" y="3997910"/>
            <a:ext cx="648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75655"/>
              </a:buClr>
            </a:pPr>
            <a:r>
              <a:rPr lang="en-US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06</a:t>
            </a:r>
          </a:p>
        </p:txBody>
      </p:sp>
      <p:sp>
        <p:nvSpPr>
          <p:cNvPr id="3" name="Google Shape;384;p3">
            <a:extLst>
              <a:ext uri="{FF2B5EF4-FFF2-40B4-BE49-F238E27FC236}">
                <a16:creationId xmlns:a16="http://schemas.microsoft.com/office/drawing/2014/main" id="{F1152AD5-0F73-D7FD-4E90-1D3340F549B6}"/>
              </a:ext>
            </a:extLst>
          </p:cNvPr>
          <p:cNvSpPr txBox="1">
            <a:spLocks/>
          </p:cNvSpPr>
          <p:nvPr/>
        </p:nvSpPr>
        <p:spPr>
          <a:xfrm>
            <a:off x="4260538" y="4393352"/>
            <a:ext cx="648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75655"/>
              </a:buClr>
            </a:pPr>
            <a:r>
              <a:rPr lang="en-US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07</a:t>
            </a:r>
          </a:p>
        </p:txBody>
      </p:sp>
      <p:sp>
        <p:nvSpPr>
          <p:cNvPr id="4" name="Google Shape;385;p3">
            <a:extLst>
              <a:ext uri="{FF2B5EF4-FFF2-40B4-BE49-F238E27FC236}">
                <a16:creationId xmlns:a16="http://schemas.microsoft.com/office/drawing/2014/main" id="{E0AA03A6-2750-AF35-2C81-3C5369F10485}"/>
              </a:ext>
            </a:extLst>
          </p:cNvPr>
          <p:cNvSpPr txBox="1">
            <a:spLocks/>
          </p:cNvSpPr>
          <p:nvPr/>
        </p:nvSpPr>
        <p:spPr>
          <a:xfrm>
            <a:off x="4260538" y="4846384"/>
            <a:ext cx="648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75655"/>
              </a:buClr>
            </a:pPr>
            <a:r>
              <a:rPr lang="en-US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08</a:t>
            </a:r>
          </a:p>
        </p:txBody>
      </p:sp>
      <p:sp>
        <p:nvSpPr>
          <p:cNvPr id="5" name="Google Shape;386;p3">
            <a:extLst>
              <a:ext uri="{FF2B5EF4-FFF2-40B4-BE49-F238E27FC236}">
                <a16:creationId xmlns:a16="http://schemas.microsoft.com/office/drawing/2014/main" id="{FC3CDFBD-3507-E181-E382-7D75D20AA7C8}"/>
              </a:ext>
            </a:extLst>
          </p:cNvPr>
          <p:cNvSpPr txBox="1">
            <a:spLocks/>
          </p:cNvSpPr>
          <p:nvPr/>
        </p:nvSpPr>
        <p:spPr>
          <a:xfrm>
            <a:off x="4908537" y="3809468"/>
            <a:ext cx="6064157" cy="51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it-IT" sz="2000" b="1" dirty="0"/>
              <a:t>Livelli e Griglie</a:t>
            </a:r>
            <a:endParaRPr lang="it-IT" sz="2000" dirty="0"/>
          </a:p>
        </p:txBody>
      </p:sp>
      <p:sp>
        <p:nvSpPr>
          <p:cNvPr id="6" name="Google Shape;387;p3">
            <a:extLst>
              <a:ext uri="{FF2B5EF4-FFF2-40B4-BE49-F238E27FC236}">
                <a16:creationId xmlns:a16="http://schemas.microsoft.com/office/drawing/2014/main" id="{E57C40EF-15EF-8F53-AEE1-9F26F6C8B593}"/>
              </a:ext>
            </a:extLst>
          </p:cNvPr>
          <p:cNvSpPr txBox="1">
            <a:spLocks/>
          </p:cNvSpPr>
          <p:nvPr/>
        </p:nvSpPr>
        <p:spPr>
          <a:xfrm>
            <a:off x="4701562" y="4530944"/>
            <a:ext cx="6510389" cy="20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it-IT" sz="2000" b="1" dirty="0"/>
              <a:t>Introduzione agli oggetti di base in Revit </a:t>
            </a:r>
            <a:r>
              <a:rPr lang="it-IT" sz="2000" b="1" dirty="0" err="1"/>
              <a:t>Structure</a:t>
            </a:r>
            <a:endParaRPr lang="it-IT" sz="2000" dirty="0"/>
          </a:p>
        </p:txBody>
      </p:sp>
      <p:sp>
        <p:nvSpPr>
          <p:cNvPr id="7" name="Google Shape;388;p3">
            <a:extLst>
              <a:ext uri="{FF2B5EF4-FFF2-40B4-BE49-F238E27FC236}">
                <a16:creationId xmlns:a16="http://schemas.microsoft.com/office/drawing/2014/main" id="{09EDAA60-689F-61CB-DD22-94AC0BDBE584}"/>
              </a:ext>
            </a:extLst>
          </p:cNvPr>
          <p:cNvSpPr txBox="1">
            <a:spLocks/>
          </p:cNvSpPr>
          <p:nvPr/>
        </p:nvSpPr>
        <p:spPr>
          <a:xfrm>
            <a:off x="4701562" y="4962384"/>
            <a:ext cx="6303413" cy="22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it-IT" sz="2000" b="1" dirty="0"/>
              <a:t>Comandi fondamentali per la modifica degli oggetti</a:t>
            </a:r>
          </a:p>
        </p:txBody>
      </p:sp>
      <p:sp>
        <p:nvSpPr>
          <p:cNvPr id="8" name="Google Shape;394;p3">
            <a:extLst>
              <a:ext uri="{FF2B5EF4-FFF2-40B4-BE49-F238E27FC236}">
                <a16:creationId xmlns:a16="http://schemas.microsoft.com/office/drawing/2014/main" id="{7830F3CF-2F9C-2B34-3EF5-64CD58F53B47}"/>
              </a:ext>
            </a:extLst>
          </p:cNvPr>
          <p:cNvSpPr txBox="1"/>
          <p:nvPr/>
        </p:nvSpPr>
        <p:spPr>
          <a:xfrm>
            <a:off x="4260538" y="5261613"/>
            <a:ext cx="648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5655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09</a:t>
            </a:r>
            <a:endParaRPr sz="2400" b="1" i="0" u="none" strike="noStrike" cap="none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</p:txBody>
      </p:sp>
      <p:sp>
        <p:nvSpPr>
          <p:cNvPr id="9" name="Google Shape;395;p3">
            <a:extLst>
              <a:ext uri="{FF2B5EF4-FFF2-40B4-BE49-F238E27FC236}">
                <a16:creationId xmlns:a16="http://schemas.microsoft.com/office/drawing/2014/main" id="{4D3480B7-58AD-A5CD-4911-2E45A2844261}"/>
              </a:ext>
            </a:extLst>
          </p:cNvPr>
          <p:cNvSpPr txBox="1"/>
          <p:nvPr/>
        </p:nvSpPr>
        <p:spPr>
          <a:xfrm>
            <a:off x="4908537" y="5388124"/>
            <a:ext cx="6064157" cy="23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r>
              <a:rPr lang="it-IT" sz="2000" b="1" dirty="0"/>
              <a:t>Esercitazione</a:t>
            </a:r>
          </a:p>
        </p:txBody>
      </p:sp>
      <p:sp>
        <p:nvSpPr>
          <p:cNvPr id="10" name="Google Shape;394;p3">
            <a:extLst>
              <a:ext uri="{FF2B5EF4-FFF2-40B4-BE49-F238E27FC236}">
                <a16:creationId xmlns:a16="http://schemas.microsoft.com/office/drawing/2014/main" id="{6FD7AF2F-6BF6-BB6A-231C-0B38A399115A}"/>
              </a:ext>
            </a:extLst>
          </p:cNvPr>
          <p:cNvSpPr txBox="1"/>
          <p:nvPr/>
        </p:nvSpPr>
        <p:spPr>
          <a:xfrm>
            <a:off x="4260537" y="5695188"/>
            <a:ext cx="648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5655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10</a:t>
            </a:r>
            <a:endParaRPr sz="2400" b="1" i="0" u="none" strike="noStrike" cap="none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</p:txBody>
      </p:sp>
      <p:sp>
        <p:nvSpPr>
          <p:cNvPr id="11" name="Google Shape;395;p3">
            <a:extLst>
              <a:ext uri="{FF2B5EF4-FFF2-40B4-BE49-F238E27FC236}">
                <a16:creationId xmlns:a16="http://schemas.microsoft.com/office/drawing/2014/main" id="{ECB4825F-CA57-0585-4A85-4BBA96DA2E7D}"/>
              </a:ext>
            </a:extLst>
          </p:cNvPr>
          <p:cNvSpPr txBox="1"/>
          <p:nvPr/>
        </p:nvSpPr>
        <p:spPr>
          <a:xfrm>
            <a:off x="4908537" y="5820661"/>
            <a:ext cx="4741899" cy="23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lvl="0"/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</a:rPr>
              <a:t>Q&amp;A</a:t>
            </a:r>
            <a:endParaRPr lang="en-US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"/>
          <p:cNvSpPr txBox="1">
            <a:spLocks noGrp="1"/>
          </p:cNvSpPr>
          <p:nvPr>
            <p:ph type="body" idx="4"/>
          </p:nvPr>
        </p:nvSpPr>
        <p:spPr>
          <a:xfrm>
            <a:off x="157810" y="952210"/>
            <a:ext cx="11444379" cy="74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/>
          <a:p>
            <a:r>
              <a:rPr lang="it-IT" sz="1800" dirty="0">
                <a:solidFill>
                  <a:srgbClr val="000000"/>
                </a:solidFill>
                <a:effectLst/>
                <a:latin typeface=".SF UI"/>
                <a:ea typeface="Calibri" panose="020F0502020204030204" pitchFamily="34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it-IT" sz="1800" dirty="0"/>
              <a:t>    REVIT È UN SOFTWARE ORIENTATO AL BIM NON RAGIONA PER ENTITÀ GRAFICHE COME LINEE POLILINEE E POLIGONI, SEBBENE SI BASI SU QUESTE FIGURE PER TRACCIARE GLI ELEMENTI DI PROGETTAZIONE, UTILIZZA OGGETTI REALI RAPPRESENTATI OVVIAMENTE IN MANIERA VIRTUALE COME AD ESEMPIO TELAIO STRUTTURALE DATO DAL SISTEMA TRAVI - PILASTRI, MURI E SOLAI, FONDAZIONI ISOLATE, FONDAZIONI CONTINUE E PLATEE 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0B0F0"/>
                </a:solidFill>
              </a:rPr>
              <a:t>VANTAGGI DEL BIM PER LA PROGETTAZIONE STRUTTURALE</a:t>
            </a:r>
          </a:p>
          <a:p>
            <a:pPr marL="457200" lvl="1" indent="0" algn="just"/>
            <a:r>
              <a:rPr lang="it-IT" sz="18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L’uso del formato IFC nello scambio di dati tra software BIM sta abbattendo tutte le barriere tra piattaforme per modelli e condivisione di dati tra piattaforme. Questo scambio di dati è un grande passo avanti rispetto all’alternativa di costruire modelli paralleli o scegliere un singolo software per completare l’intero processo.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400" b="0" i="0" dirty="0">
                <a:solidFill>
                  <a:srgbClr val="242424"/>
                </a:solidFill>
                <a:effectLst/>
                <a:latin typeface="open-sans"/>
              </a:rPr>
              <a:t> </a:t>
            </a:r>
            <a:r>
              <a:rPr lang="it-IT" sz="1800" b="1" dirty="0">
                <a:solidFill>
                  <a:srgbClr val="00B0F0"/>
                </a:solidFill>
              </a:rPr>
              <a:t>RUOLO DI REVIT STRUCTURE ALL’INTERNO DEL FLUSSO DI LAVORO BIM</a:t>
            </a:r>
          </a:p>
          <a:p>
            <a:pPr marL="457200" lvl="1" indent="0" algn="just"/>
            <a:r>
              <a:rPr lang="it-IT" sz="18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Revit </a:t>
            </a:r>
            <a:r>
              <a:rPr lang="it-IT" sz="180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Structure</a:t>
            </a:r>
            <a:r>
              <a:rPr lang="it-IT" sz="18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è una soluzione digitale che aiuta a migliorare il coordinamento multidisciplinare della documentazione nei lavori di progettazione strutturale. La sua grande caratteristica è quella di ridurre al minimo gli errori e di migliorare la collaborazione tra ingegneri strutturali e membri del team di progetto.</a:t>
            </a:r>
          </a:p>
        </p:txBody>
      </p:sp>
      <p:sp>
        <p:nvSpPr>
          <p:cNvPr id="444" name="Google Shape;444;p5"/>
          <p:cNvSpPr txBox="1"/>
          <p:nvPr/>
        </p:nvSpPr>
        <p:spPr>
          <a:xfrm>
            <a:off x="0" y="303584"/>
            <a:ext cx="12192000" cy="91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75655"/>
              </a:buClr>
              <a:buSzPts val="2800"/>
            </a:pPr>
            <a:r>
              <a:rPr lang="it-IT" sz="2800" b="1" dirty="0"/>
              <a:t>Introduzione al BIM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5655"/>
              </a:buClr>
              <a:buSzPts val="2800"/>
              <a:buFont typeface="Roboto"/>
              <a:buNone/>
            </a:pPr>
            <a:r>
              <a:rPr lang="en-US" sz="13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AUTODESK REVIT STRUCTURES</a:t>
            </a:r>
            <a:endParaRPr sz="28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5"/>
          <p:cNvSpPr/>
          <p:nvPr/>
        </p:nvSpPr>
        <p:spPr>
          <a:xfrm rot="10800000" flipH="1">
            <a:off x="5880000" y="1154840"/>
            <a:ext cx="432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6" name="Google Shape;4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34" y="6437846"/>
            <a:ext cx="894832" cy="23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2695" y="6329742"/>
            <a:ext cx="973494" cy="418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49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"/>
          <p:cNvSpPr txBox="1">
            <a:spLocks noGrp="1"/>
          </p:cNvSpPr>
          <p:nvPr>
            <p:ph type="body" idx="1"/>
          </p:nvPr>
        </p:nvSpPr>
        <p:spPr>
          <a:xfrm>
            <a:off x="0" y="2066925"/>
            <a:ext cx="5880000" cy="27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algn="just"/>
            <a:r>
              <a:rPr lang="it-IT" sz="1800" b="1" dirty="0">
                <a:solidFill>
                  <a:srgbClr val="00B0F0"/>
                </a:solidFill>
                <a:sym typeface="Arial"/>
              </a:rPr>
              <a:t>   Normativa Internazionale: ISO 19650</a:t>
            </a:r>
          </a:p>
          <a:p>
            <a:pPr algn="just"/>
            <a:r>
              <a:rPr lang="it-IT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it-IT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La normativa ISO 19650 è il riferimento internazionale per l’applicazione del BIM e si concentra sulla gestione delle   informazioni durante il ciclo di vita degli edifici e delle infrastrutture. Basata sugli standard britannici PAS 1192.</a:t>
            </a: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42" name="Google Shape;442;p5"/>
          <p:cNvSpPr txBox="1">
            <a:spLocks noGrp="1"/>
          </p:cNvSpPr>
          <p:nvPr>
            <p:ph type="body" idx="4"/>
          </p:nvPr>
        </p:nvSpPr>
        <p:spPr>
          <a:xfrm>
            <a:off x="391549" y="1138723"/>
            <a:ext cx="11408899" cy="74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dirty="0"/>
              <a:t>Il Building Information </a:t>
            </a:r>
            <a:r>
              <a:rPr lang="it-IT" sz="1800" dirty="0" err="1"/>
              <a:t>Modeling</a:t>
            </a:r>
            <a:r>
              <a:rPr lang="it-IT" sz="1800" dirty="0"/>
              <a:t> (BIM) è una metodologia innovativa per la digitalizzazione e la gestione delle informazioni nell’ambito delle costruzioni, regolato da norme internazionali e nazionali. </a:t>
            </a:r>
            <a:endParaRPr sz="1800" dirty="0"/>
          </a:p>
        </p:txBody>
      </p:sp>
      <p:sp>
        <p:nvSpPr>
          <p:cNvPr id="443" name="Google Shape;443;p5"/>
          <p:cNvSpPr txBox="1"/>
          <p:nvPr/>
        </p:nvSpPr>
        <p:spPr>
          <a:xfrm>
            <a:off x="6095998" y="2098576"/>
            <a:ext cx="5631919" cy="3083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r>
              <a:rPr lang="it-IT" sz="1800" b="1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UNI 11337: Il Riferimento Nazionale</a:t>
            </a:r>
          </a:p>
          <a:p>
            <a:pPr algn="just"/>
            <a:r>
              <a:rPr lang="it-IT" sz="18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 Italia, la UNI 11337 rappresenta il principale riferimento tecnico per l’applicazione del BIM. </a:t>
            </a:r>
            <a:r>
              <a:rPr lang="it-IT" sz="18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punto centrale della UNI 11337 è l’introduzione del Capitolato Informativo (CDE) e il concetto di Ambiente di Condivisione dei Dati (Common Data Environment, CDE), strumenti chiave per la collaborazione tra i professionisti.</a:t>
            </a:r>
            <a:r>
              <a:rPr lang="en-US" sz="18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.</a:t>
            </a:r>
            <a:endParaRPr sz="1800" dirty="0">
              <a:solidFill>
                <a:schemeClr val="dk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444" name="Google Shape;444;p5"/>
          <p:cNvSpPr txBox="1"/>
          <p:nvPr/>
        </p:nvSpPr>
        <p:spPr>
          <a:xfrm>
            <a:off x="-1" y="229740"/>
            <a:ext cx="12192000" cy="91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75655"/>
              </a:buClr>
              <a:buSzPts val="2800"/>
            </a:pPr>
            <a:r>
              <a:rPr lang="it-IT" sz="2800" b="1" dirty="0"/>
              <a:t>Introduzione al BIM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5655"/>
              </a:buClr>
              <a:buSzPts val="2800"/>
              <a:buFont typeface="Roboto"/>
              <a:buNone/>
            </a:pPr>
            <a:r>
              <a:rPr lang="en-US" sz="13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NORMATIVA DI RIFERIMENTO</a:t>
            </a:r>
            <a:endParaRPr sz="28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5"/>
          <p:cNvSpPr/>
          <p:nvPr/>
        </p:nvSpPr>
        <p:spPr>
          <a:xfrm rot="10800000" flipH="1">
            <a:off x="5663999" y="1108905"/>
            <a:ext cx="432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6" name="Google Shape;4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34" y="6437846"/>
            <a:ext cx="894832" cy="23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2695" y="6329742"/>
            <a:ext cx="973494" cy="418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7FB273-999B-BB3B-0304-7C9055A535ED}"/>
              </a:ext>
            </a:extLst>
          </p:cNvPr>
          <p:cNvSpPr txBox="1"/>
          <p:nvPr/>
        </p:nvSpPr>
        <p:spPr>
          <a:xfrm>
            <a:off x="464083" y="4660353"/>
            <a:ext cx="112638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Il Decreto Ministeriale 560/2017</a:t>
            </a:r>
            <a:r>
              <a:rPr lang="it-IT" sz="18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noto come “Decreto </a:t>
            </a:r>
            <a:r>
              <a:rPr lang="it-IT" sz="180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Baratono</a:t>
            </a:r>
            <a:r>
              <a:rPr lang="it-IT" sz="18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”, ha introdotto l’obbligatorietà del BIM negli appalti pubblici in Italia, stabilendo un percorso di adozione </a:t>
            </a:r>
            <a:r>
              <a:rPr lang="it-IT" sz="18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graduale basato sull’importo dei lavori;</a:t>
            </a:r>
          </a:p>
          <a:p>
            <a:r>
              <a:rPr lang="it-IT" sz="18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Codice degli Appalti aggiornato nel 2023 (</a:t>
            </a:r>
            <a:r>
              <a:rPr lang="it-IT" sz="1800" b="1" dirty="0" err="1">
                <a:solidFill>
                  <a:srgbClr val="00B0F0"/>
                </a:solidFill>
                <a:latin typeface="Open Sans"/>
                <a:ea typeface="Open Sans"/>
                <a:cs typeface="Open Sans"/>
              </a:rPr>
              <a:t>D.Lgs.</a:t>
            </a:r>
            <a:r>
              <a:rPr lang="it-IT" sz="1800" b="1" dirty="0">
                <a:solidFill>
                  <a:srgbClr val="00B0F0"/>
                </a:solidFill>
                <a:latin typeface="Open Sans"/>
                <a:ea typeface="Open Sans"/>
                <a:cs typeface="Open Sans"/>
              </a:rPr>
              <a:t> 36/2023</a:t>
            </a:r>
            <a:r>
              <a:rPr lang="it-IT" sz="18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consolida ulteriormente l’importanza del BIM negli appalti pubblici, integrando le disposizioni del Decreto </a:t>
            </a:r>
            <a:r>
              <a:rPr lang="it-IT" sz="180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Baratono</a:t>
            </a:r>
            <a:r>
              <a:rPr lang="it-IT" sz="18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delle normative UNI e ISO.</a:t>
            </a:r>
          </a:p>
          <a:p>
            <a:endParaRPr lang="it-IT" sz="1800" dirty="0">
              <a:solidFill>
                <a:schemeClr val="dk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357" r="21357"/>
          <a:stretch/>
        </p:blipFill>
        <p:spPr>
          <a:xfrm>
            <a:off x="6299001" y="0"/>
            <a:ext cx="5893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"/>
          <p:cNvSpPr txBox="1">
            <a:spLocks noGrp="1"/>
          </p:cNvSpPr>
          <p:nvPr>
            <p:ph type="body" idx="1"/>
          </p:nvPr>
        </p:nvSpPr>
        <p:spPr>
          <a:xfrm>
            <a:off x="89936" y="1727020"/>
            <a:ext cx="6209065" cy="396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it-IT" sz="1800" b="1" i="0" dirty="0">
                <a:solidFill>
                  <a:srgbClr val="111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Modellazione strutturale</a:t>
            </a:r>
            <a:r>
              <a:rPr lang="it-IT" sz="18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Revit </a:t>
            </a:r>
            <a:r>
              <a:rPr lang="it-IT" sz="1800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Structure</a:t>
            </a:r>
            <a:r>
              <a:rPr lang="it-IT" sz="18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è utilizzato per progettare e documentare sistemi strutturali, inclusi elementi in acciaio e calcestruzzo.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b="1" i="0" dirty="0">
                <a:solidFill>
                  <a:srgbClr val="111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Analisi strutturale</a:t>
            </a:r>
            <a:r>
              <a:rPr lang="it-IT" sz="18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Offre funzionalità avanzate di modellazione e analisi per vari tipi di strutture e materiali.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b="1" i="0" dirty="0">
                <a:solidFill>
                  <a:srgbClr val="111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Interoperabilità</a:t>
            </a:r>
            <a:r>
              <a:rPr lang="it-IT" sz="18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Facilita il coordinamento BIM (Building Information </a:t>
            </a:r>
            <a:r>
              <a:rPr lang="it-IT" sz="1800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Modeling</a:t>
            </a:r>
            <a:r>
              <a:rPr lang="it-IT" sz="18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per migliorare l’efficienza e ridurre gli errori.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b="1" i="0" dirty="0">
                <a:solidFill>
                  <a:srgbClr val="111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Documentazione</a:t>
            </a:r>
            <a:r>
              <a:rPr lang="it-IT" sz="18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Aiuta a creare documentazione dettagliata e accurata per i progetti strutturali.</a:t>
            </a:r>
          </a:p>
        </p:txBody>
      </p:sp>
      <p:sp>
        <p:nvSpPr>
          <p:cNvPr id="431" name="Google Shape;431;p4"/>
          <p:cNvSpPr txBox="1">
            <a:spLocks noGrp="1"/>
          </p:cNvSpPr>
          <p:nvPr>
            <p:ph type="title"/>
          </p:nvPr>
        </p:nvSpPr>
        <p:spPr>
          <a:xfrm>
            <a:off x="838849" y="603310"/>
            <a:ext cx="3564339" cy="96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/>
            <a:r>
              <a:rPr lang="it-IT" sz="2800" b="1" dirty="0"/>
              <a:t>PANORAMICA DI REVIT STRUCTURE</a:t>
            </a:r>
          </a:p>
        </p:txBody>
      </p:sp>
      <p:sp>
        <p:nvSpPr>
          <p:cNvPr id="432" name="Google Shape;432;p4"/>
          <p:cNvSpPr/>
          <p:nvPr/>
        </p:nvSpPr>
        <p:spPr>
          <a:xfrm rot="10800000" flipH="1">
            <a:off x="938836" y="1691019"/>
            <a:ext cx="432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3" name="Google Shape;4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834" y="6437846"/>
            <a:ext cx="894832" cy="23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22B5C80-BA57-673A-D22E-498BE0A2D8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730" t="29018" r="20270" b="8698"/>
          <a:stretch/>
        </p:blipFill>
        <p:spPr>
          <a:xfrm>
            <a:off x="7169090" y="1275879"/>
            <a:ext cx="4324525" cy="3605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357" r="21357"/>
          <a:stretch/>
        </p:blipFill>
        <p:spPr>
          <a:xfrm>
            <a:off x="6299001" y="0"/>
            <a:ext cx="5893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"/>
          <p:cNvSpPr txBox="1">
            <a:spLocks noGrp="1"/>
          </p:cNvSpPr>
          <p:nvPr>
            <p:ph type="body" idx="1"/>
          </p:nvPr>
        </p:nvSpPr>
        <p:spPr>
          <a:xfrm>
            <a:off x="-98648" y="1532060"/>
            <a:ext cx="6087238" cy="396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it-IT" sz="1800" dirty="0">
                <a:solidFill>
                  <a:srgbClr val="1111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Revit è una piattaforma BIM (Building Information </a:t>
            </a:r>
            <a:r>
              <a:rPr lang="it-IT" sz="1800" dirty="0" err="1">
                <a:solidFill>
                  <a:srgbClr val="1111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Modeling</a:t>
            </a:r>
            <a:r>
              <a:rPr lang="it-IT" sz="1800" dirty="0">
                <a:solidFill>
                  <a:srgbClr val="1111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sviluppata da Autodesk, che consente di progettare, documentare e gestire edifici in modo integrato. Le tre principali discipline in cui Revit è suddiviso sono architettonico, strutturale e MEP (</a:t>
            </a:r>
            <a:r>
              <a:rPr lang="it-IT" sz="1800" dirty="0" err="1">
                <a:solidFill>
                  <a:srgbClr val="1111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Mechanical</a:t>
            </a:r>
            <a:r>
              <a:rPr lang="it-IT" sz="1800" dirty="0">
                <a:solidFill>
                  <a:srgbClr val="1111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800" dirty="0" err="1">
                <a:solidFill>
                  <a:srgbClr val="1111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Electrical</a:t>
            </a:r>
            <a:r>
              <a:rPr lang="it-IT" sz="1800" dirty="0">
                <a:solidFill>
                  <a:srgbClr val="1111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800" dirty="0" err="1">
                <a:solidFill>
                  <a:srgbClr val="1111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Plumbing</a:t>
            </a:r>
            <a:r>
              <a:rPr lang="it-IT" sz="1800" dirty="0">
                <a:solidFill>
                  <a:srgbClr val="1111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Ecco le principali differenze tra di loro:</a:t>
            </a:r>
          </a:p>
        </p:txBody>
      </p:sp>
      <p:sp>
        <p:nvSpPr>
          <p:cNvPr id="431" name="Google Shape;431;p4"/>
          <p:cNvSpPr txBox="1">
            <a:spLocks noGrp="1"/>
          </p:cNvSpPr>
          <p:nvPr>
            <p:ph type="title"/>
          </p:nvPr>
        </p:nvSpPr>
        <p:spPr>
          <a:xfrm>
            <a:off x="-402552" y="402356"/>
            <a:ext cx="7102908" cy="96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1"/>
            <a:r>
              <a:rPr lang="it-IT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DIFFERENZE TRA REVIT STRUCTURE, REVIT ARCHITECTURE E REVIT MEP</a:t>
            </a:r>
          </a:p>
        </p:txBody>
      </p:sp>
      <p:sp>
        <p:nvSpPr>
          <p:cNvPr id="432" name="Google Shape;432;p4"/>
          <p:cNvSpPr/>
          <p:nvPr/>
        </p:nvSpPr>
        <p:spPr>
          <a:xfrm rot="10800000" flipH="1">
            <a:off x="988003" y="1397828"/>
            <a:ext cx="432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3" name="Google Shape;4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834" y="6437846"/>
            <a:ext cx="894832" cy="235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A673934-F3A1-22BB-6D4D-7EDF39B7D4FE}"/>
              </a:ext>
            </a:extLst>
          </p:cNvPr>
          <p:cNvSpPr txBox="1"/>
          <p:nvPr/>
        </p:nvSpPr>
        <p:spPr>
          <a:xfrm>
            <a:off x="130319" y="5791515"/>
            <a:ext cx="6168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effectLst/>
                <a:latin typeface=".SFUI-Regular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it-IT" sz="1800" dirty="0">
                <a:solidFill>
                  <a:srgbClr val="1111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Una delle caratteristiche principali di Revit è la capacità di integrare le tre discipline in un unico modello BIM</a:t>
            </a:r>
          </a:p>
        </p:txBody>
      </p:sp>
      <p:pic>
        <p:nvPicPr>
          <p:cNvPr id="5" name="Immagine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F242A283-01B6-17C4-2E4F-9812740DD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30" y="4085205"/>
            <a:ext cx="5547860" cy="1471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3FEA843-3FAE-6813-C5E7-3C1F7C2A77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62" t="38584" r="54654" b="16157"/>
          <a:stretch/>
        </p:blipFill>
        <p:spPr>
          <a:xfrm>
            <a:off x="8679907" y="2898337"/>
            <a:ext cx="3477365" cy="289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9E893C4-62F7-80F2-C57F-67ACE93B547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230" t="21415" r="17269" b="6105"/>
          <a:stretch/>
        </p:blipFill>
        <p:spPr>
          <a:xfrm>
            <a:off x="7101710" y="220633"/>
            <a:ext cx="3886287" cy="257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C3C4A8D-16B3-7DA8-E331-336FB740D0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714" t="9504" r="27921" b="34384"/>
          <a:stretch/>
        </p:blipFill>
        <p:spPr>
          <a:xfrm>
            <a:off x="6527968" y="4213913"/>
            <a:ext cx="2968305" cy="257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603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357" r="21357"/>
          <a:stretch/>
        </p:blipFill>
        <p:spPr>
          <a:xfrm>
            <a:off x="6299001" y="0"/>
            <a:ext cx="5893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"/>
          <p:cNvSpPr txBox="1">
            <a:spLocks noGrp="1"/>
          </p:cNvSpPr>
          <p:nvPr>
            <p:ph type="title"/>
          </p:nvPr>
        </p:nvSpPr>
        <p:spPr>
          <a:xfrm>
            <a:off x="324834" y="440191"/>
            <a:ext cx="4939233" cy="96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/>
            <a:r>
              <a:rPr lang="it-IT" b="1" dirty="0"/>
              <a:t>LE PRINCIPALI CATEGORIE DI FAMIGLIE IN REVIT:</a:t>
            </a:r>
            <a:br>
              <a:rPr lang="it-IT" b="1" dirty="0"/>
            </a:br>
            <a:endParaRPr lang="it-IT" sz="1200" dirty="0"/>
          </a:p>
        </p:txBody>
      </p:sp>
      <p:sp>
        <p:nvSpPr>
          <p:cNvPr id="432" name="Google Shape;432;p4"/>
          <p:cNvSpPr/>
          <p:nvPr/>
        </p:nvSpPr>
        <p:spPr>
          <a:xfrm rot="10800000" flipH="1">
            <a:off x="938836" y="1254928"/>
            <a:ext cx="432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3" name="Google Shape;4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834" y="6437846"/>
            <a:ext cx="894832" cy="235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391A4A-504B-55A1-3DF3-8C98F1A97564}"/>
              </a:ext>
            </a:extLst>
          </p:cNvPr>
          <p:cNvSpPr txBox="1"/>
          <p:nvPr/>
        </p:nvSpPr>
        <p:spPr>
          <a:xfrm>
            <a:off x="324834" y="1387272"/>
            <a:ext cx="5771166" cy="5470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it-IT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Revit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Structure</a:t>
            </a:r>
            <a:r>
              <a:rPr lang="it-IT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le </a:t>
            </a:r>
            <a:r>
              <a:rPr lang="it-IT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famiglie</a:t>
            </a:r>
            <a:r>
              <a:rPr lang="it-IT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sono uno dei concetti fondamentali per la modellazione degli elementi strutturali. Le famiglie rappresentano oggetti parametrici predefiniti o personalizzabili che possono essere utilizzati nel modello per creare componenti strutturali specifici. Ogni elemento strutturale in Revit (come travi, pilastri o fondazioni) è una </a:t>
            </a:r>
            <a:r>
              <a:rPr lang="it-IT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istanza di una famiglia.</a:t>
            </a:r>
          </a:p>
          <a:p>
            <a:pPr algn="just"/>
            <a:r>
              <a:rPr lang="it-IT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famiglie in Revit </a:t>
            </a:r>
            <a:r>
              <a:rPr lang="it-IT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Structure</a:t>
            </a:r>
            <a:r>
              <a:rPr lang="it-IT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possono essere suddivise in tre categorie principali: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Famiglie di Sistema;</a:t>
            </a:r>
          </a:p>
          <a:p>
            <a:r>
              <a:rPr lang="it-IT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Famiglie predefinite integrate nel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Famiglie Caricabili;</a:t>
            </a:r>
          </a:p>
          <a:p>
            <a:r>
              <a:rPr lang="it-IT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Famiglie che possono essere create, modificate e salvate in file separati (.</a:t>
            </a:r>
            <a:r>
              <a:rPr lang="it-IT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rfa</a:t>
            </a:r>
            <a:r>
              <a:rPr lang="it-IT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Famiglie Locali;</a:t>
            </a:r>
          </a:p>
          <a:p>
            <a:pPr algn="just"/>
            <a:r>
              <a:rPr lang="it-IT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Famiglie create direttamente all’interno di un progetto e non salvate come file esterno.</a:t>
            </a:r>
          </a:p>
          <a:p>
            <a:pPr marL="123825" indent="-123825">
              <a:spcBef>
                <a:spcPts val="900"/>
              </a:spcBef>
            </a:pPr>
            <a:r>
              <a:rPr lang="it-IT" sz="1800" dirty="0">
                <a:solidFill>
                  <a:srgbClr val="000000"/>
                </a:solidFill>
                <a:effectLst/>
                <a:latin typeface=".SFUI-Regular"/>
                <a:ea typeface="Calibri" panose="020F0502020204030204" pitchFamily="34" charset="0"/>
              </a:rPr>
              <a:t>	</a:t>
            </a:r>
            <a:endParaRPr lang="it-IT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BAB4B47-FE33-E7D9-FBC8-7A2DD7243B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09" t="14957" r="50000" b="17112"/>
          <a:stretch/>
        </p:blipFill>
        <p:spPr>
          <a:xfrm>
            <a:off x="6984419" y="924186"/>
            <a:ext cx="4522164" cy="4656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27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357" r="21357"/>
          <a:stretch/>
        </p:blipFill>
        <p:spPr>
          <a:xfrm>
            <a:off x="6299001" y="0"/>
            <a:ext cx="5893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"/>
          <p:cNvSpPr txBox="1">
            <a:spLocks noGrp="1"/>
          </p:cNvSpPr>
          <p:nvPr>
            <p:ph type="title"/>
          </p:nvPr>
        </p:nvSpPr>
        <p:spPr>
          <a:xfrm>
            <a:off x="58540" y="125847"/>
            <a:ext cx="6098344" cy="298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it-IT" b="1" dirty="0"/>
              <a:t>NAVIGAZIONE NELL’INTERFACCIA GRAFICA DI REVIT</a:t>
            </a:r>
            <a:br>
              <a:rPr lang="it-IT" b="1" dirty="0"/>
            </a:br>
            <a:br>
              <a:rPr lang="it-IT" b="1" dirty="0"/>
            </a:br>
            <a:r>
              <a:rPr lang="it-IT" sz="1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Panoramica delle aree principali</a:t>
            </a:r>
            <a:r>
              <a:rPr lang="it-IT" sz="18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 </a:t>
            </a:r>
            <a:br>
              <a:rPr lang="it-IT" sz="18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it-IT" sz="18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Ribbon (barra multifunzione), Project Browser (albero del progetto), </a:t>
            </a:r>
            <a:r>
              <a:rPr lang="it-IT" sz="1800" b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Properties</a:t>
            </a:r>
            <a:r>
              <a:rPr lang="it-IT" sz="18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(proprietà), </a:t>
            </a:r>
            <a:r>
              <a:rPr lang="it-IT" sz="1800" b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View</a:t>
            </a:r>
            <a:r>
              <a:rPr lang="it-IT" sz="18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Window (finestra di lavoro).</a:t>
            </a:r>
            <a:br>
              <a:rPr lang="it-IT" sz="18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it-IT" sz="1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Comandi fondamentali di navigazione</a:t>
            </a:r>
            <a:r>
              <a:rPr lang="it-IT" sz="18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it-IT" sz="18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8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zoom, pan, orbita.</a:t>
            </a:r>
            <a:endParaRPr lang="it-IT" sz="1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2" name="Google Shape;432;p4"/>
          <p:cNvSpPr/>
          <p:nvPr/>
        </p:nvSpPr>
        <p:spPr>
          <a:xfrm rot="10800000" flipH="1">
            <a:off x="1058456" y="1177243"/>
            <a:ext cx="432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3" name="Google Shape;4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834" y="6437846"/>
            <a:ext cx="894832" cy="235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32;p4">
            <a:extLst>
              <a:ext uri="{FF2B5EF4-FFF2-40B4-BE49-F238E27FC236}">
                <a16:creationId xmlns:a16="http://schemas.microsoft.com/office/drawing/2014/main" id="{9EEE770F-F57F-E93C-FFC1-F0C985E1D7CD}"/>
              </a:ext>
            </a:extLst>
          </p:cNvPr>
          <p:cNvSpPr/>
          <p:nvPr/>
        </p:nvSpPr>
        <p:spPr>
          <a:xfrm rot="10800000" flipH="1">
            <a:off x="1058524" y="5462088"/>
            <a:ext cx="432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2832023-EA94-51B3-946C-59D8C0F71128}"/>
              </a:ext>
            </a:extLst>
          </p:cNvPr>
          <p:cNvSpPr txBox="1"/>
          <p:nvPr/>
        </p:nvSpPr>
        <p:spPr>
          <a:xfrm>
            <a:off x="58540" y="3107137"/>
            <a:ext cx="68343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CREAZIONE DI UN NUOVO PROGETTO</a:t>
            </a:r>
            <a:br>
              <a:rPr lang="it-IT" sz="2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it-IT" sz="2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  <a:t>Scelta del template strutturale di base.</a:t>
            </a:r>
            <a:b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</a:br>
            <a: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  <a:t>Impostazione delle unità di misura e gestione della posizione geografica.</a:t>
            </a:r>
            <a:b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</a:br>
            <a:endParaRPr lang="it-IT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</p:txBody>
      </p:sp>
      <p:sp>
        <p:nvSpPr>
          <p:cNvPr id="8" name="Google Shape;432;p4">
            <a:extLst>
              <a:ext uri="{FF2B5EF4-FFF2-40B4-BE49-F238E27FC236}">
                <a16:creationId xmlns:a16="http://schemas.microsoft.com/office/drawing/2014/main" id="{7E7E8FB2-B887-CE0E-2617-5476CF5D3D17}"/>
              </a:ext>
            </a:extLst>
          </p:cNvPr>
          <p:cNvSpPr/>
          <p:nvPr/>
        </p:nvSpPr>
        <p:spPr>
          <a:xfrm rot="10800000" flipH="1">
            <a:off x="1058455" y="3690204"/>
            <a:ext cx="432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19E1736-42BD-3B23-57ED-97E4F330E890}"/>
              </a:ext>
            </a:extLst>
          </p:cNvPr>
          <p:cNvSpPr txBox="1"/>
          <p:nvPr/>
        </p:nvSpPr>
        <p:spPr>
          <a:xfrm>
            <a:off x="58540" y="4922857"/>
            <a:ext cx="6517541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Livelli e Griglie</a:t>
            </a:r>
          </a:p>
          <a:p>
            <a:br>
              <a:rPr lang="it-IT" sz="1050" b="1" dirty="0"/>
            </a:br>
            <a: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Creazione di Livelli: </a:t>
            </a:r>
            <a:r>
              <a:rPr lang="it-IT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  <a:t>base per la costruzione delle piante.</a:t>
            </a:r>
            <a:br>
              <a:rPr lang="it-IT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</a:br>
            <a: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Creazione di Griglie strutturali: </a:t>
            </a:r>
            <a:r>
              <a:rPr lang="it-IT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organizzazione del progetto</a:t>
            </a:r>
            <a:r>
              <a:rPr lang="it-IT" sz="14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00B344B-D12E-1E67-2D0D-C715D431BF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00" t="36621" r="21077" b="24612"/>
          <a:stretch/>
        </p:blipFill>
        <p:spPr>
          <a:xfrm>
            <a:off x="6718197" y="3965264"/>
            <a:ext cx="4666359" cy="275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9E75A50-A068-B1A9-0C69-00AEFFF051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077" t="33539" r="27307" b="6105"/>
          <a:stretch/>
        </p:blipFill>
        <p:spPr>
          <a:xfrm>
            <a:off x="6620319" y="90532"/>
            <a:ext cx="4726745" cy="394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942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357" r="21357"/>
          <a:stretch/>
        </p:blipFill>
        <p:spPr>
          <a:xfrm>
            <a:off x="6299001" y="0"/>
            <a:ext cx="5893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"/>
          <p:cNvSpPr txBox="1">
            <a:spLocks noGrp="1"/>
          </p:cNvSpPr>
          <p:nvPr>
            <p:ph type="title"/>
          </p:nvPr>
        </p:nvSpPr>
        <p:spPr>
          <a:xfrm>
            <a:off x="200657" y="184914"/>
            <a:ext cx="5893000" cy="186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it-IT" dirty="0">
                <a:sym typeface="Arial"/>
              </a:rPr>
              <a:t>Introduzione agli oggetti di base in Revit </a:t>
            </a:r>
            <a:r>
              <a:rPr lang="it-IT" dirty="0" err="1">
                <a:sym typeface="Arial"/>
              </a:rPr>
              <a:t>Structure</a:t>
            </a:r>
            <a:br>
              <a:rPr lang="it-IT" dirty="0">
                <a:sym typeface="Arial"/>
              </a:rPr>
            </a:br>
            <a:br>
              <a:rPr lang="it-IT" sz="1200" b="1" dirty="0"/>
            </a:br>
            <a:r>
              <a:rPr lang="it-IT" sz="1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Muri strutturali.</a:t>
            </a:r>
            <a:br>
              <a:rPr lang="it-IT" sz="1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it-IT" sz="1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Pilastri strutturali.</a:t>
            </a:r>
            <a:br>
              <a:rPr lang="it-IT" sz="1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it-IT" sz="1200" b="1" dirty="0"/>
              <a:t>	</a:t>
            </a:r>
          </a:p>
        </p:txBody>
      </p:sp>
      <p:sp>
        <p:nvSpPr>
          <p:cNvPr id="432" name="Google Shape;432;p4"/>
          <p:cNvSpPr/>
          <p:nvPr/>
        </p:nvSpPr>
        <p:spPr>
          <a:xfrm rot="10800000" flipH="1">
            <a:off x="1058456" y="1177243"/>
            <a:ext cx="432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3" name="Google Shape;4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834" y="6437846"/>
            <a:ext cx="894832" cy="235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32;p4">
            <a:extLst>
              <a:ext uri="{FF2B5EF4-FFF2-40B4-BE49-F238E27FC236}">
                <a16:creationId xmlns:a16="http://schemas.microsoft.com/office/drawing/2014/main" id="{9EEE770F-F57F-E93C-FFC1-F0C985E1D7CD}"/>
              </a:ext>
            </a:extLst>
          </p:cNvPr>
          <p:cNvSpPr/>
          <p:nvPr/>
        </p:nvSpPr>
        <p:spPr>
          <a:xfrm rot="10800000" flipH="1">
            <a:off x="1058455" y="2517904"/>
            <a:ext cx="432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432;p4">
            <a:extLst>
              <a:ext uri="{FF2B5EF4-FFF2-40B4-BE49-F238E27FC236}">
                <a16:creationId xmlns:a16="http://schemas.microsoft.com/office/drawing/2014/main" id="{7E7E8FB2-B887-CE0E-2617-5476CF5D3D17}"/>
              </a:ext>
            </a:extLst>
          </p:cNvPr>
          <p:cNvSpPr/>
          <p:nvPr/>
        </p:nvSpPr>
        <p:spPr>
          <a:xfrm rot="10800000" flipH="1">
            <a:off x="1066817" y="4965538"/>
            <a:ext cx="432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6809BA-8447-7D23-7014-A02597901821}"/>
              </a:ext>
            </a:extLst>
          </p:cNvPr>
          <p:cNvSpPr txBox="1"/>
          <p:nvPr/>
        </p:nvSpPr>
        <p:spPr>
          <a:xfrm>
            <a:off x="165489" y="1971421"/>
            <a:ext cx="61335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Vincoli e relazioni tra elementi</a:t>
            </a:r>
          </a:p>
          <a:p>
            <a:br>
              <a:rPr lang="it-IT" sz="1400" b="1" dirty="0"/>
            </a:br>
            <a: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  <a:t>Spiegazione dei vincoli verticali e orizzontali (associati ai livelli e alle griglie</a:t>
            </a:r>
          </a:p>
          <a:p>
            <a:r>
              <a:rPr lang="it-IT" sz="1400" b="1" i="1" dirty="0"/>
              <a:t> </a:t>
            </a:r>
            <a: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Differenza tra “fissi” e “parametrici”.</a:t>
            </a:r>
            <a:r>
              <a:rPr lang="it-IT" sz="1400" b="1" dirty="0"/>
              <a:t>	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365458-9AA4-00BA-DE0E-DA3554002291}"/>
              </a:ext>
            </a:extLst>
          </p:cNvPr>
          <p:cNvSpPr txBox="1"/>
          <p:nvPr/>
        </p:nvSpPr>
        <p:spPr>
          <a:xfrm>
            <a:off x="200657" y="3965264"/>
            <a:ext cx="609834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Comandi fondamentali per la modifica degli oggetti</a:t>
            </a:r>
          </a:p>
          <a:p>
            <a:br>
              <a:rPr lang="it-IT" sz="1400" b="1" dirty="0"/>
            </a:br>
            <a: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Spostamento, copia, allineamento e specchiatura degli elementi.</a:t>
            </a:r>
            <a:b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it-IT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5C08B7-3B97-AE77-4ECE-5203E14BCC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36" t="35894" r="50179" b="28561"/>
          <a:stretch/>
        </p:blipFill>
        <p:spPr>
          <a:xfrm>
            <a:off x="7165161" y="3541081"/>
            <a:ext cx="4651569" cy="282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7AACA13-6E70-D3FF-DA61-1A8B4F05EC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76" t="13118" r="21272" b="32477"/>
          <a:stretch/>
        </p:blipFill>
        <p:spPr>
          <a:xfrm>
            <a:off x="6951455" y="812982"/>
            <a:ext cx="4715356" cy="2475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491898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Atmosphere">
      <a:dk1>
        <a:srgbClr val="000000"/>
      </a:dk1>
      <a:lt1>
        <a:srgbClr val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1153</Words>
  <Application>Microsoft Office PowerPoint</Application>
  <PresentationFormat>Widescreen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.SFUI-Semibold</vt:lpstr>
      <vt:lpstr>Calibri</vt:lpstr>
      <vt:lpstr>.SF UI</vt:lpstr>
      <vt:lpstr>Roboto</vt:lpstr>
      <vt:lpstr>Arial</vt:lpstr>
      <vt:lpstr>open-sans</vt:lpstr>
      <vt:lpstr>Open Sans</vt:lpstr>
      <vt:lpstr>.SFUI-Regular</vt:lpstr>
      <vt:lpstr>Theme</vt:lpstr>
      <vt:lpstr>Revit BIM Structure</vt:lpstr>
      <vt:lpstr>INDICE INTRODUZIONE E BASI DI REVIT STRUCTURE </vt:lpstr>
      <vt:lpstr>Presentazione standard di PowerPoint</vt:lpstr>
      <vt:lpstr>Presentazione standard di PowerPoint</vt:lpstr>
      <vt:lpstr>PANORAMICA DI REVIT STRUCTURE</vt:lpstr>
      <vt:lpstr>DIFFERENZE TRA REVIT STRUCTURE, REVIT ARCHITECTURE E REVIT MEP</vt:lpstr>
      <vt:lpstr>LE PRINCIPALI CATEGORIE DI FAMIGLIE IN REVIT: </vt:lpstr>
      <vt:lpstr>NAVIGAZIONE NELL’INTERFACCIA GRAFICA DI REVIT  Panoramica delle aree principali:  Ribbon (barra multifunzione), Project Browser (albero del progetto), Properties (proprietà), View Window (finestra di lavoro). Comandi fondamentali di navigazione:  zoom, pan, orbita.</vt:lpstr>
      <vt:lpstr>Introduzione agli oggetti di base in Revit Structure  Muri strutturali. Pilastri strutturali.  </vt:lpstr>
      <vt:lpstr>Introduzione agli oggetti di base in Revit Structure  Muri strutturali. Pilastri strutturali. 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LEZIONE ROBOTO 40 PX</dc:title>
  <dc:creator>asapiens Roma</dc:creator>
  <cp:lastModifiedBy>Mazzitelli Caterina</cp:lastModifiedBy>
  <cp:revision>6</cp:revision>
  <dcterms:created xsi:type="dcterms:W3CDTF">2021-12-07T08:50:48Z</dcterms:created>
  <dcterms:modified xsi:type="dcterms:W3CDTF">2025-01-08T10:16:20Z</dcterms:modified>
</cp:coreProperties>
</file>